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 id="2147483679" r:id="rId5"/>
    <p:sldMasterId id="214748368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5143500" cx="9144000"/>
  <p:notesSz cx="6858000" cy="9144000"/>
  <p:embeddedFontLst>
    <p:embeddedFont>
      <p:font typeface="Montserrat"/>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Montserrat-bold.fntdata"/><Relationship Id="rId47" Type="http://schemas.openxmlformats.org/officeDocument/2006/relationships/font" Target="fonts/Montserrat-regular.fntdata"/><Relationship Id="rId49" Type="http://schemas.openxmlformats.org/officeDocument/2006/relationships/font" Target="fonts/Montserrat-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0" Type="http://schemas.openxmlformats.org/officeDocument/2006/relationships/font" Target="fonts/Montserrat-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75a8a1666a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275a8a1666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3f8861e6b0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3f8861e6b0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3f8861e6b0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3f8861e6b0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3f8861e6b0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3f8861e6b0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3f8861e6b0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3f8861e6b0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3f8861e6b0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3f8861e6b0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3f8861e6b0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3f8861e6b0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3f8861e6b0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3f8861e6b0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3f8861e6b0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3f8861e6b0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3f8861e6b0_0_10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13f8861e6b0_0_10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3f8861e6b0_0_10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13f8861e6b0_0_10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75a8a1666a_0_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275a8a1666a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3f8861e6b0_0_10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13f8861e6b0_0_10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3f8861e6b0_0_10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g13f8861e6b0_0_10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75a8a1666a_0_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g275a8a1666a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3f8861e6b0_0_10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g13f8861e6b0_0_10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3f8861e6b0_0_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3f8861e6b0_0_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3f8861e6b0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3f8861e6b0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3f8861e6b0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3f8861e6b0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3f8861e6b0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3f8861e6b0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3f8861e6b0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3f8861e6b0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3f8861e6b0_0_1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3f8861e6b0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75a8a1666a_0_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275a8a1666a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3f8861e6b0_0_11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g13f8861e6b0_0_1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3f8861e6b0_0_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3f8861e6b0_0_1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3f8861e6b0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3f8861e6b0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3f8861e6b0_0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3f8861e6b0_0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3f8861e6b0_0_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3f8861e6b0_0_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3f8861e6b0_0_12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g13f8861e6b0_0_1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3f8861e6b0_0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3f8861e6b0_0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3f8861e6b0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3f8861e6b0_0_1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3f8861e6b0_0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3f8861e6b0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75a8a1666a_0_1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g275a8a1666a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3f8861e6b0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3f8861e6b0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3f8861e6b0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3f8861e6b0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3f8861e6b0_0_7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13f8861e6b0_0_7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3f8861e6b0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3f8861e6b0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3f8861e6b0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3f8861e6b0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3f8861e6b0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3f8861e6b0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0" name="Shape 50"/>
        <p:cNvGrpSpPr/>
        <p:nvPr/>
      </p:nvGrpSpPr>
      <p:grpSpPr>
        <a:xfrm>
          <a:off x="0" y="0"/>
          <a:ext cx="0" cy="0"/>
          <a:chOff x="0" y="0"/>
          <a:chExt cx="0" cy="0"/>
        </a:xfrm>
      </p:grpSpPr>
      <p:sp>
        <p:nvSpPr>
          <p:cNvPr id="51" name="Google Shape;51;p13"/>
          <p:cNvSpPr txBox="1"/>
          <p:nvPr>
            <p:ph idx="1" type="body"/>
          </p:nvPr>
        </p:nvSpPr>
        <p:spPr>
          <a:xfrm>
            <a:off x="110728" y="846535"/>
            <a:ext cx="4354200" cy="3875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2" name="Google Shape;52;p13"/>
          <p:cNvSpPr txBox="1"/>
          <p:nvPr>
            <p:ph idx="10" type="dt"/>
          </p:nvPr>
        </p:nvSpPr>
        <p:spPr>
          <a:xfrm>
            <a:off x="110728" y="4899431"/>
            <a:ext cx="28719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200" u="none" cap="none" strike="noStrike">
                <a:solidFill>
                  <a:srgbClr val="F4B08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1" type="ftr"/>
          </p:nvPr>
        </p:nvSpPr>
        <p:spPr>
          <a:xfrm>
            <a:off x="3039667" y="4899431"/>
            <a:ext cx="33147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200" u="none" cap="none" strike="noStrike">
                <a:solidFill>
                  <a:srgbClr val="00B050"/>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rmAutofit lnSpcReduction="10000"/>
          </a:bodyPr>
          <a:lstStyle>
            <a:lvl1pPr indent="0" lvl="0" marL="0" marR="0" rtl="0" algn="r">
              <a:spcBef>
                <a:spcPts val="0"/>
              </a:spcBef>
              <a:buNone/>
              <a:defRPr b="0" i="0" sz="1400" u="none" cap="none" strike="noStrike">
                <a:solidFill>
                  <a:schemeClr val="dk1"/>
                </a:solidFill>
                <a:latin typeface="Calibri"/>
                <a:ea typeface="Calibri"/>
                <a:cs typeface="Calibri"/>
                <a:sym typeface="Calibri"/>
              </a:defRPr>
            </a:lvl1pPr>
            <a:lvl2pPr indent="0" lvl="1" marL="0" marR="0" rtl="0" algn="r">
              <a:spcBef>
                <a:spcPts val="0"/>
              </a:spcBef>
              <a:buNone/>
              <a:defRPr b="0" i="0" sz="1400" u="none" cap="none" strike="noStrike">
                <a:solidFill>
                  <a:schemeClr val="dk1"/>
                </a:solidFill>
                <a:latin typeface="Calibri"/>
                <a:ea typeface="Calibri"/>
                <a:cs typeface="Calibri"/>
                <a:sym typeface="Calibri"/>
              </a:defRPr>
            </a:lvl2pPr>
            <a:lvl3pPr indent="0" lvl="2" marL="0" marR="0" rtl="0" algn="r">
              <a:spcBef>
                <a:spcPts val="0"/>
              </a:spcBef>
              <a:buNone/>
              <a:defRPr b="0" i="0" sz="1400" u="none" cap="none" strike="noStrike">
                <a:solidFill>
                  <a:schemeClr val="dk1"/>
                </a:solidFill>
                <a:latin typeface="Calibri"/>
                <a:ea typeface="Calibri"/>
                <a:cs typeface="Calibri"/>
                <a:sym typeface="Calibri"/>
              </a:defRPr>
            </a:lvl3pPr>
            <a:lvl4pPr indent="0" lvl="3" marL="0" marR="0" rtl="0" algn="r">
              <a:spcBef>
                <a:spcPts val="0"/>
              </a:spcBef>
              <a:buNone/>
              <a:defRPr b="0" i="0" sz="1400" u="none" cap="none" strike="noStrike">
                <a:solidFill>
                  <a:schemeClr val="dk1"/>
                </a:solidFill>
                <a:latin typeface="Calibri"/>
                <a:ea typeface="Calibri"/>
                <a:cs typeface="Calibri"/>
                <a:sym typeface="Calibri"/>
              </a:defRPr>
            </a:lvl4pPr>
            <a:lvl5pPr indent="0" lvl="4" marL="0" marR="0" rtl="0" algn="r">
              <a:spcBef>
                <a:spcPts val="0"/>
              </a:spcBef>
              <a:buNone/>
              <a:defRPr b="0" i="0" sz="1400" u="none" cap="none" strike="noStrike">
                <a:solidFill>
                  <a:schemeClr val="dk1"/>
                </a:solidFill>
                <a:latin typeface="Calibri"/>
                <a:ea typeface="Calibri"/>
                <a:cs typeface="Calibri"/>
                <a:sym typeface="Calibri"/>
              </a:defRPr>
            </a:lvl5pPr>
            <a:lvl6pPr indent="0" lvl="5" marL="0" marR="0" rtl="0" algn="r">
              <a:spcBef>
                <a:spcPts val="0"/>
              </a:spcBef>
              <a:buNone/>
              <a:defRPr b="0" i="0" sz="1400" u="none" cap="none" strike="noStrike">
                <a:solidFill>
                  <a:schemeClr val="dk1"/>
                </a:solidFill>
                <a:latin typeface="Calibri"/>
                <a:ea typeface="Calibri"/>
                <a:cs typeface="Calibri"/>
                <a:sym typeface="Calibri"/>
              </a:defRPr>
            </a:lvl6pPr>
            <a:lvl7pPr indent="0" lvl="6" marL="0" marR="0" rtl="0" algn="r">
              <a:spcBef>
                <a:spcPts val="0"/>
              </a:spcBef>
              <a:buNone/>
              <a:defRPr b="0" i="0" sz="1400" u="none" cap="none" strike="noStrike">
                <a:solidFill>
                  <a:schemeClr val="dk1"/>
                </a:solidFill>
                <a:latin typeface="Calibri"/>
                <a:ea typeface="Calibri"/>
                <a:cs typeface="Calibri"/>
                <a:sym typeface="Calibri"/>
              </a:defRPr>
            </a:lvl7pPr>
            <a:lvl8pPr indent="0" lvl="7" marL="0" marR="0" rtl="0" algn="r">
              <a:spcBef>
                <a:spcPts val="0"/>
              </a:spcBef>
              <a:buNone/>
              <a:defRPr b="0" i="0" sz="1400" u="none" cap="none" strike="noStrike">
                <a:solidFill>
                  <a:schemeClr val="dk1"/>
                </a:solidFill>
                <a:latin typeface="Calibri"/>
                <a:ea typeface="Calibri"/>
                <a:cs typeface="Calibri"/>
                <a:sym typeface="Calibri"/>
              </a:defRPr>
            </a:lvl8pPr>
            <a:lvl9pPr indent="0" lvl="8" marL="0" marR="0" rtl="0" algn="r">
              <a:spcBef>
                <a:spcPts val="0"/>
              </a:spcBef>
              <a:buNone/>
              <a:defRPr b="0" i="0" sz="14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13"/>
          <p:cNvSpPr txBox="1"/>
          <p:nvPr>
            <p:ph idx="2" type="body"/>
          </p:nvPr>
        </p:nvSpPr>
        <p:spPr>
          <a:xfrm>
            <a:off x="110729" y="4722019"/>
            <a:ext cx="8919000" cy="1776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chemeClr val="dk1"/>
              </a:buClr>
              <a:buSzPts val="21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6" name="Google Shape;56;p13"/>
          <p:cNvSpPr txBox="1"/>
          <p:nvPr>
            <p:ph idx="3" type="body"/>
          </p:nvPr>
        </p:nvSpPr>
        <p:spPr>
          <a:xfrm>
            <a:off x="4675585" y="846535"/>
            <a:ext cx="4354200" cy="3875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7" name="Google Shape;57;p13"/>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4" name="Google Shape;64;p1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5" name="Shape 65"/>
        <p:cNvGrpSpPr/>
        <p:nvPr/>
      </p:nvGrpSpPr>
      <p:grpSpPr>
        <a:xfrm>
          <a:off x="0" y="0"/>
          <a:ext cx="0" cy="0"/>
          <a:chOff x="0" y="0"/>
          <a:chExt cx="0" cy="0"/>
        </a:xfrm>
      </p:grpSpPr>
      <p:sp>
        <p:nvSpPr>
          <p:cNvPr id="66" name="Google Shape;66;p16"/>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7" name="Google Shape;67;p16"/>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 name="Google Shape;68;p16"/>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0" i="0" sz="1400" u="none" cap="none" strike="noStrike">
                <a:solidFill>
                  <a:schemeClr val="dk1"/>
                </a:solidFill>
                <a:latin typeface="Calibri"/>
                <a:ea typeface="Calibri"/>
                <a:cs typeface="Calibri"/>
                <a:sym typeface="Calibri"/>
              </a:defRPr>
            </a:lvl1pPr>
            <a:lvl2pPr indent="0" lvl="1" marL="0" marR="0" rtl="0" algn="r">
              <a:spcBef>
                <a:spcPts val="0"/>
              </a:spcBef>
              <a:buNone/>
              <a:defRPr b="0" i="0" sz="1400" u="none" cap="none" strike="noStrike">
                <a:solidFill>
                  <a:schemeClr val="dk1"/>
                </a:solidFill>
                <a:latin typeface="Calibri"/>
                <a:ea typeface="Calibri"/>
                <a:cs typeface="Calibri"/>
                <a:sym typeface="Calibri"/>
              </a:defRPr>
            </a:lvl2pPr>
            <a:lvl3pPr indent="0" lvl="2" marL="0" marR="0" rtl="0" algn="r">
              <a:spcBef>
                <a:spcPts val="0"/>
              </a:spcBef>
              <a:buNone/>
              <a:defRPr b="0" i="0" sz="1400" u="none" cap="none" strike="noStrike">
                <a:solidFill>
                  <a:schemeClr val="dk1"/>
                </a:solidFill>
                <a:latin typeface="Calibri"/>
                <a:ea typeface="Calibri"/>
                <a:cs typeface="Calibri"/>
                <a:sym typeface="Calibri"/>
              </a:defRPr>
            </a:lvl3pPr>
            <a:lvl4pPr indent="0" lvl="3" marL="0" marR="0" rtl="0" algn="r">
              <a:spcBef>
                <a:spcPts val="0"/>
              </a:spcBef>
              <a:buNone/>
              <a:defRPr b="0" i="0" sz="1400" u="none" cap="none" strike="noStrike">
                <a:solidFill>
                  <a:schemeClr val="dk1"/>
                </a:solidFill>
                <a:latin typeface="Calibri"/>
                <a:ea typeface="Calibri"/>
                <a:cs typeface="Calibri"/>
                <a:sym typeface="Calibri"/>
              </a:defRPr>
            </a:lvl4pPr>
            <a:lvl5pPr indent="0" lvl="4" marL="0" marR="0" rtl="0" algn="r">
              <a:spcBef>
                <a:spcPts val="0"/>
              </a:spcBef>
              <a:buNone/>
              <a:defRPr b="0" i="0" sz="1400" u="none" cap="none" strike="noStrike">
                <a:solidFill>
                  <a:schemeClr val="dk1"/>
                </a:solidFill>
                <a:latin typeface="Calibri"/>
                <a:ea typeface="Calibri"/>
                <a:cs typeface="Calibri"/>
                <a:sym typeface="Calibri"/>
              </a:defRPr>
            </a:lvl5pPr>
            <a:lvl6pPr indent="0" lvl="5" marL="0" marR="0" rtl="0" algn="r">
              <a:spcBef>
                <a:spcPts val="0"/>
              </a:spcBef>
              <a:buNone/>
              <a:defRPr b="0" i="0" sz="1400" u="none" cap="none" strike="noStrike">
                <a:solidFill>
                  <a:schemeClr val="dk1"/>
                </a:solidFill>
                <a:latin typeface="Calibri"/>
                <a:ea typeface="Calibri"/>
                <a:cs typeface="Calibri"/>
                <a:sym typeface="Calibri"/>
              </a:defRPr>
            </a:lvl6pPr>
            <a:lvl7pPr indent="0" lvl="6" marL="0" marR="0" rtl="0" algn="r">
              <a:spcBef>
                <a:spcPts val="0"/>
              </a:spcBef>
              <a:buNone/>
              <a:defRPr b="0" i="0" sz="1400" u="none" cap="none" strike="noStrike">
                <a:solidFill>
                  <a:schemeClr val="dk1"/>
                </a:solidFill>
                <a:latin typeface="Calibri"/>
                <a:ea typeface="Calibri"/>
                <a:cs typeface="Calibri"/>
                <a:sym typeface="Calibri"/>
              </a:defRPr>
            </a:lvl7pPr>
            <a:lvl8pPr indent="0" lvl="7" marL="0" marR="0" rtl="0" algn="r">
              <a:spcBef>
                <a:spcPts val="0"/>
              </a:spcBef>
              <a:buNone/>
              <a:defRPr b="0" i="0" sz="1400" u="none" cap="none" strike="noStrike">
                <a:solidFill>
                  <a:schemeClr val="dk1"/>
                </a:solidFill>
                <a:latin typeface="Calibri"/>
                <a:ea typeface="Calibri"/>
                <a:cs typeface="Calibri"/>
                <a:sym typeface="Calibri"/>
              </a:defRPr>
            </a:lvl8pPr>
            <a:lvl9pPr indent="0" lvl="8" marL="0" marR="0" rtl="0" algn="r">
              <a:spcBef>
                <a:spcPts val="0"/>
              </a:spcBef>
              <a:buNone/>
              <a:defRPr b="0" i="0" sz="14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16"/>
          <p:cNvSpPr txBox="1"/>
          <p:nvPr/>
        </p:nvSpPr>
        <p:spPr>
          <a:xfrm>
            <a:off x="2779875" y="4649325"/>
            <a:ext cx="347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70" name="Google Shape;70;p16"/>
          <p:cNvSpPr txBox="1"/>
          <p:nvPr/>
        </p:nvSpPr>
        <p:spPr>
          <a:xfrm>
            <a:off x="-24" y="4869600"/>
            <a:ext cx="9144000" cy="2739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lang="en" sz="1200">
                <a:solidFill>
                  <a:srgbClr val="00B050"/>
                </a:solidFill>
                <a:latin typeface="Calibri"/>
                <a:ea typeface="Calibri"/>
                <a:cs typeface="Calibri"/>
                <a:sym typeface="Calibri"/>
              </a:rPr>
              <a:t>IJCAI 2023</a:t>
            </a:r>
            <a:r>
              <a:rPr lang="en" sz="1200">
                <a:solidFill>
                  <a:srgbClr val="00B050"/>
                </a:solidFill>
                <a:latin typeface="Calibri"/>
                <a:ea typeface="Calibri"/>
                <a:cs typeface="Calibri"/>
                <a:sym typeface="Calibri"/>
              </a:rPr>
              <a:t>: DL for Brain Encoding and Decoding</a:t>
            </a:r>
            <a:endParaRPr sz="1200">
              <a:solidFill>
                <a:srgbClr val="00B050"/>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71" name="Shape 71"/>
        <p:cNvGrpSpPr/>
        <p:nvPr/>
      </p:nvGrpSpPr>
      <p:grpSpPr>
        <a:xfrm>
          <a:off x="0" y="0"/>
          <a:ext cx="0" cy="0"/>
          <a:chOff x="0" y="0"/>
          <a:chExt cx="0" cy="0"/>
        </a:xfrm>
      </p:grpSpPr>
      <p:sp>
        <p:nvSpPr>
          <p:cNvPr id="72" name="Google Shape;72;p17"/>
          <p:cNvSpPr txBox="1"/>
          <p:nvPr>
            <p:ph idx="1" type="body"/>
          </p:nvPr>
        </p:nvSpPr>
        <p:spPr>
          <a:xfrm>
            <a:off x="110728" y="846535"/>
            <a:ext cx="4354200" cy="3875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3" name="Google Shape;73;p17"/>
          <p:cNvSpPr txBox="1"/>
          <p:nvPr>
            <p:ph idx="10" type="dt"/>
          </p:nvPr>
        </p:nvSpPr>
        <p:spPr>
          <a:xfrm>
            <a:off x="110728" y="4899431"/>
            <a:ext cx="28719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200" u="none" cap="none" strike="noStrike">
                <a:solidFill>
                  <a:srgbClr val="F4B08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4" name="Google Shape;74;p17"/>
          <p:cNvSpPr txBox="1"/>
          <p:nvPr>
            <p:ph idx="11" type="ftr"/>
          </p:nvPr>
        </p:nvSpPr>
        <p:spPr>
          <a:xfrm>
            <a:off x="3039667" y="4899431"/>
            <a:ext cx="33147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200" u="none" cap="none" strike="noStrike">
                <a:solidFill>
                  <a:srgbClr val="00B050"/>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5" name="Google Shape;75;p17"/>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0" i="0" sz="1400" u="none" cap="none" strike="noStrike">
                <a:solidFill>
                  <a:schemeClr val="dk1"/>
                </a:solidFill>
                <a:latin typeface="Calibri"/>
                <a:ea typeface="Calibri"/>
                <a:cs typeface="Calibri"/>
                <a:sym typeface="Calibri"/>
              </a:defRPr>
            </a:lvl1pPr>
            <a:lvl2pPr indent="0" lvl="1" marL="0" marR="0" rtl="0" algn="r">
              <a:spcBef>
                <a:spcPts val="0"/>
              </a:spcBef>
              <a:buNone/>
              <a:defRPr b="0" i="0" sz="1400" u="none" cap="none" strike="noStrike">
                <a:solidFill>
                  <a:schemeClr val="dk1"/>
                </a:solidFill>
                <a:latin typeface="Calibri"/>
                <a:ea typeface="Calibri"/>
                <a:cs typeface="Calibri"/>
                <a:sym typeface="Calibri"/>
              </a:defRPr>
            </a:lvl2pPr>
            <a:lvl3pPr indent="0" lvl="2" marL="0" marR="0" rtl="0" algn="r">
              <a:spcBef>
                <a:spcPts val="0"/>
              </a:spcBef>
              <a:buNone/>
              <a:defRPr b="0" i="0" sz="1400" u="none" cap="none" strike="noStrike">
                <a:solidFill>
                  <a:schemeClr val="dk1"/>
                </a:solidFill>
                <a:latin typeface="Calibri"/>
                <a:ea typeface="Calibri"/>
                <a:cs typeface="Calibri"/>
                <a:sym typeface="Calibri"/>
              </a:defRPr>
            </a:lvl3pPr>
            <a:lvl4pPr indent="0" lvl="3" marL="0" marR="0" rtl="0" algn="r">
              <a:spcBef>
                <a:spcPts val="0"/>
              </a:spcBef>
              <a:buNone/>
              <a:defRPr b="0" i="0" sz="1400" u="none" cap="none" strike="noStrike">
                <a:solidFill>
                  <a:schemeClr val="dk1"/>
                </a:solidFill>
                <a:latin typeface="Calibri"/>
                <a:ea typeface="Calibri"/>
                <a:cs typeface="Calibri"/>
                <a:sym typeface="Calibri"/>
              </a:defRPr>
            </a:lvl4pPr>
            <a:lvl5pPr indent="0" lvl="4" marL="0" marR="0" rtl="0" algn="r">
              <a:spcBef>
                <a:spcPts val="0"/>
              </a:spcBef>
              <a:buNone/>
              <a:defRPr b="0" i="0" sz="1400" u="none" cap="none" strike="noStrike">
                <a:solidFill>
                  <a:schemeClr val="dk1"/>
                </a:solidFill>
                <a:latin typeface="Calibri"/>
                <a:ea typeface="Calibri"/>
                <a:cs typeface="Calibri"/>
                <a:sym typeface="Calibri"/>
              </a:defRPr>
            </a:lvl5pPr>
            <a:lvl6pPr indent="0" lvl="5" marL="0" marR="0" rtl="0" algn="r">
              <a:spcBef>
                <a:spcPts val="0"/>
              </a:spcBef>
              <a:buNone/>
              <a:defRPr b="0" i="0" sz="1400" u="none" cap="none" strike="noStrike">
                <a:solidFill>
                  <a:schemeClr val="dk1"/>
                </a:solidFill>
                <a:latin typeface="Calibri"/>
                <a:ea typeface="Calibri"/>
                <a:cs typeface="Calibri"/>
                <a:sym typeface="Calibri"/>
              </a:defRPr>
            </a:lvl6pPr>
            <a:lvl7pPr indent="0" lvl="6" marL="0" marR="0" rtl="0" algn="r">
              <a:spcBef>
                <a:spcPts val="0"/>
              </a:spcBef>
              <a:buNone/>
              <a:defRPr b="0" i="0" sz="1400" u="none" cap="none" strike="noStrike">
                <a:solidFill>
                  <a:schemeClr val="dk1"/>
                </a:solidFill>
                <a:latin typeface="Calibri"/>
                <a:ea typeface="Calibri"/>
                <a:cs typeface="Calibri"/>
                <a:sym typeface="Calibri"/>
              </a:defRPr>
            </a:lvl7pPr>
            <a:lvl8pPr indent="0" lvl="7" marL="0" marR="0" rtl="0" algn="r">
              <a:spcBef>
                <a:spcPts val="0"/>
              </a:spcBef>
              <a:buNone/>
              <a:defRPr b="0" i="0" sz="1400" u="none" cap="none" strike="noStrike">
                <a:solidFill>
                  <a:schemeClr val="dk1"/>
                </a:solidFill>
                <a:latin typeface="Calibri"/>
                <a:ea typeface="Calibri"/>
                <a:cs typeface="Calibri"/>
                <a:sym typeface="Calibri"/>
              </a:defRPr>
            </a:lvl8pPr>
            <a:lvl9pPr indent="0" lvl="8" marL="0" marR="0" rtl="0" algn="r">
              <a:spcBef>
                <a:spcPts val="0"/>
              </a:spcBef>
              <a:buNone/>
              <a:defRPr b="0" i="0" sz="14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7"/>
          <p:cNvSpPr txBox="1"/>
          <p:nvPr>
            <p:ph idx="2" type="body"/>
          </p:nvPr>
        </p:nvSpPr>
        <p:spPr>
          <a:xfrm>
            <a:off x="4675585" y="846535"/>
            <a:ext cx="4354200" cy="3875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 name="Google Shape;77;p17"/>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8" name="Google Shape;78;p17"/>
          <p:cNvSpPr txBox="1"/>
          <p:nvPr/>
        </p:nvSpPr>
        <p:spPr>
          <a:xfrm>
            <a:off x="2779875" y="4649325"/>
            <a:ext cx="347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9" name="Shape 79"/>
        <p:cNvGrpSpPr/>
        <p:nvPr/>
      </p:nvGrpSpPr>
      <p:grpSpPr>
        <a:xfrm>
          <a:off x="0" y="0"/>
          <a:ext cx="0" cy="0"/>
          <a:chOff x="0" y="0"/>
          <a:chExt cx="0" cy="0"/>
        </a:xfrm>
      </p:grpSpPr>
      <p:sp>
        <p:nvSpPr>
          <p:cNvPr id="80" name="Google Shape;80;p18"/>
          <p:cNvSpPr txBox="1"/>
          <p:nvPr>
            <p:ph type="title"/>
          </p:nvPr>
        </p:nvSpPr>
        <p:spPr>
          <a:xfrm>
            <a:off x="311700" y="216425"/>
            <a:ext cx="8520600" cy="572700"/>
          </a:xfrm>
          <a:prstGeom prst="rect">
            <a:avLst/>
          </a:prstGeom>
        </p:spPr>
        <p:txBody>
          <a:bodyPr anchorCtr="0" anchor="ctr" bIns="34275" lIns="68575" spcFirstLastPara="1" rIns="68575" wrap="square" tIns="34275">
            <a:normAutofit/>
          </a:bodyPr>
          <a:lstStyle>
            <a:lvl1pPr lvl="0" rtl="0">
              <a:spcBef>
                <a:spcPts val="0"/>
              </a:spcBef>
              <a:spcAft>
                <a:spcPts val="0"/>
              </a:spcAft>
              <a:buSzPts val="2300"/>
              <a:buFont typeface="Montserrat"/>
              <a:buNone/>
              <a:defRPr sz="2300">
                <a:latin typeface="Montserrat"/>
                <a:ea typeface="Montserrat"/>
                <a:cs typeface="Montserrat"/>
                <a:sym typeface="Montserrat"/>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p:txBody>
      </p:sp>
      <p:sp>
        <p:nvSpPr>
          <p:cNvPr id="81" name="Google Shape;81;p18"/>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61950" lvl="0" marL="457200" rtl="0">
              <a:spcBef>
                <a:spcPts val="800"/>
              </a:spcBef>
              <a:spcAft>
                <a:spcPts val="0"/>
              </a:spcAft>
              <a:buSzPts val="2100"/>
              <a:buFont typeface="Montserrat"/>
              <a:buChar char="•"/>
              <a:defRPr>
                <a:latin typeface="Montserrat"/>
                <a:ea typeface="Montserrat"/>
                <a:cs typeface="Montserrat"/>
                <a:sym typeface="Montserrat"/>
              </a:defRPr>
            </a:lvl1pPr>
            <a:lvl2pPr indent="-342900" lvl="1" marL="914400" rtl="0">
              <a:spcBef>
                <a:spcPts val="400"/>
              </a:spcBef>
              <a:spcAft>
                <a:spcPts val="0"/>
              </a:spcAft>
              <a:buSzPts val="1800"/>
              <a:buFont typeface="Montserrat"/>
              <a:buChar char="•"/>
              <a:defRPr>
                <a:latin typeface="Montserrat"/>
                <a:ea typeface="Montserrat"/>
                <a:cs typeface="Montserrat"/>
                <a:sym typeface="Montserrat"/>
              </a:defRPr>
            </a:lvl2pPr>
            <a:lvl3pPr indent="-323850" lvl="2" marL="1371600" rtl="0">
              <a:spcBef>
                <a:spcPts val="400"/>
              </a:spcBef>
              <a:spcAft>
                <a:spcPts val="0"/>
              </a:spcAft>
              <a:buSzPts val="1500"/>
              <a:buFont typeface="Montserrat"/>
              <a:buChar char="•"/>
              <a:defRPr>
                <a:latin typeface="Montserrat"/>
                <a:ea typeface="Montserrat"/>
                <a:cs typeface="Montserrat"/>
                <a:sym typeface="Montserrat"/>
              </a:defRPr>
            </a:lvl3pPr>
            <a:lvl4pPr indent="-317500" lvl="3" marL="1828800" rtl="0">
              <a:spcBef>
                <a:spcPts val="400"/>
              </a:spcBef>
              <a:spcAft>
                <a:spcPts val="0"/>
              </a:spcAft>
              <a:buSzPts val="1400"/>
              <a:buFont typeface="Montserrat"/>
              <a:buChar char="•"/>
              <a:defRPr>
                <a:latin typeface="Montserrat"/>
                <a:ea typeface="Montserrat"/>
                <a:cs typeface="Montserrat"/>
                <a:sym typeface="Montserrat"/>
              </a:defRPr>
            </a:lvl4pPr>
            <a:lvl5pPr indent="-317500" lvl="4" marL="2286000" rtl="0">
              <a:spcBef>
                <a:spcPts val="400"/>
              </a:spcBef>
              <a:spcAft>
                <a:spcPts val="0"/>
              </a:spcAft>
              <a:buSzPts val="1400"/>
              <a:buFont typeface="Montserrat"/>
              <a:buChar char="•"/>
              <a:defRPr>
                <a:latin typeface="Montserrat"/>
                <a:ea typeface="Montserrat"/>
                <a:cs typeface="Montserrat"/>
                <a:sym typeface="Montserrat"/>
              </a:defRPr>
            </a:lvl5pPr>
            <a:lvl6pPr indent="-317500" lvl="5" marL="2743200" rtl="0">
              <a:spcBef>
                <a:spcPts val="400"/>
              </a:spcBef>
              <a:spcAft>
                <a:spcPts val="0"/>
              </a:spcAft>
              <a:buSzPts val="1400"/>
              <a:buFont typeface="Montserrat"/>
              <a:buChar char="•"/>
              <a:defRPr>
                <a:latin typeface="Montserrat"/>
                <a:ea typeface="Montserrat"/>
                <a:cs typeface="Montserrat"/>
                <a:sym typeface="Montserrat"/>
              </a:defRPr>
            </a:lvl6pPr>
            <a:lvl7pPr indent="-317500" lvl="6" marL="3200400" rtl="0">
              <a:spcBef>
                <a:spcPts val="400"/>
              </a:spcBef>
              <a:spcAft>
                <a:spcPts val="0"/>
              </a:spcAft>
              <a:buSzPts val="1400"/>
              <a:buFont typeface="Montserrat"/>
              <a:buChar char="•"/>
              <a:defRPr>
                <a:latin typeface="Montserrat"/>
                <a:ea typeface="Montserrat"/>
                <a:cs typeface="Montserrat"/>
                <a:sym typeface="Montserrat"/>
              </a:defRPr>
            </a:lvl7pPr>
            <a:lvl8pPr indent="-317500" lvl="7" marL="3657600" rtl="0">
              <a:spcBef>
                <a:spcPts val="400"/>
              </a:spcBef>
              <a:spcAft>
                <a:spcPts val="0"/>
              </a:spcAft>
              <a:buSzPts val="1400"/>
              <a:buFont typeface="Montserrat"/>
              <a:buChar char="•"/>
              <a:defRPr>
                <a:latin typeface="Montserrat"/>
                <a:ea typeface="Montserrat"/>
                <a:cs typeface="Montserrat"/>
                <a:sym typeface="Montserrat"/>
              </a:defRPr>
            </a:lvl8pPr>
            <a:lvl9pPr indent="-317500" lvl="8" marL="4114800" rtl="0">
              <a:spcBef>
                <a:spcPts val="400"/>
              </a:spcBef>
              <a:spcAft>
                <a:spcPts val="0"/>
              </a:spcAft>
              <a:buSzPts val="1400"/>
              <a:buFont typeface="Montserrat"/>
              <a:buChar char="•"/>
              <a:defRPr>
                <a:latin typeface="Montserrat"/>
                <a:ea typeface="Montserrat"/>
                <a:cs typeface="Montserrat"/>
                <a:sym typeface="Montserrat"/>
              </a:defRPr>
            </a:lvl9pPr>
          </a:lstStyle>
          <a:p/>
        </p:txBody>
      </p:sp>
      <p:sp>
        <p:nvSpPr>
          <p:cNvPr id="82" name="Google Shape;82;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3" name="Google Shape;83;p18"/>
          <p:cNvSpPr/>
          <p:nvPr/>
        </p:nvSpPr>
        <p:spPr>
          <a:xfrm>
            <a:off x="0" y="4926525"/>
            <a:ext cx="9144000" cy="2169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Montserrat"/>
                <a:ea typeface="Montserrat"/>
                <a:cs typeface="Montserrat"/>
                <a:sym typeface="Montserrat"/>
              </a:rPr>
              <a:t>Mariya Toneva													  mtoneva@mpi-sws.org</a:t>
            </a:r>
            <a:endParaRPr sz="1300">
              <a:solidFill>
                <a:srgbClr val="FFFFFF"/>
              </a:solidFill>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_1">
    <p:spTree>
      <p:nvGrpSpPr>
        <p:cNvPr id="84" name="Shape 84"/>
        <p:cNvGrpSpPr/>
        <p:nvPr/>
      </p:nvGrpSpPr>
      <p:grpSpPr>
        <a:xfrm>
          <a:off x="0" y="0"/>
          <a:ext cx="0" cy="0"/>
          <a:chOff x="0" y="0"/>
          <a:chExt cx="0" cy="0"/>
        </a:xfrm>
      </p:grpSpPr>
      <p:sp>
        <p:nvSpPr>
          <p:cNvPr id="85" name="Google Shape;85;p19"/>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6" name="Google Shape;86;p19"/>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7" name="Google Shape;87;p19"/>
          <p:cNvSpPr txBox="1"/>
          <p:nvPr>
            <p:ph idx="10" type="dt"/>
          </p:nvPr>
        </p:nvSpPr>
        <p:spPr>
          <a:xfrm>
            <a:off x="110728" y="4899431"/>
            <a:ext cx="28719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200" u="none" cap="none" strike="noStrike">
                <a:solidFill>
                  <a:srgbClr val="F4B08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8" name="Google Shape;88;p19"/>
          <p:cNvSpPr txBox="1"/>
          <p:nvPr>
            <p:ph idx="11" type="ftr"/>
          </p:nvPr>
        </p:nvSpPr>
        <p:spPr>
          <a:xfrm>
            <a:off x="3071813" y="4899431"/>
            <a:ext cx="32505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200" u="none" cap="none" strike="noStrike">
                <a:solidFill>
                  <a:srgbClr val="00B050"/>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9" name="Google Shape;89;p19"/>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0" i="0" sz="1400" u="none" cap="none" strike="noStrike">
                <a:solidFill>
                  <a:schemeClr val="dk1"/>
                </a:solidFill>
                <a:latin typeface="Calibri"/>
                <a:ea typeface="Calibri"/>
                <a:cs typeface="Calibri"/>
                <a:sym typeface="Calibri"/>
              </a:defRPr>
            </a:lvl1pPr>
            <a:lvl2pPr indent="0" lvl="1" marL="0" marR="0" rtl="0" algn="r">
              <a:spcBef>
                <a:spcPts val="0"/>
              </a:spcBef>
              <a:buNone/>
              <a:defRPr b="0" i="0" sz="1400" u="none" cap="none" strike="noStrike">
                <a:solidFill>
                  <a:schemeClr val="dk1"/>
                </a:solidFill>
                <a:latin typeface="Calibri"/>
                <a:ea typeface="Calibri"/>
                <a:cs typeface="Calibri"/>
                <a:sym typeface="Calibri"/>
              </a:defRPr>
            </a:lvl2pPr>
            <a:lvl3pPr indent="0" lvl="2" marL="0" marR="0" rtl="0" algn="r">
              <a:spcBef>
                <a:spcPts val="0"/>
              </a:spcBef>
              <a:buNone/>
              <a:defRPr b="0" i="0" sz="1400" u="none" cap="none" strike="noStrike">
                <a:solidFill>
                  <a:schemeClr val="dk1"/>
                </a:solidFill>
                <a:latin typeface="Calibri"/>
                <a:ea typeface="Calibri"/>
                <a:cs typeface="Calibri"/>
                <a:sym typeface="Calibri"/>
              </a:defRPr>
            </a:lvl3pPr>
            <a:lvl4pPr indent="0" lvl="3" marL="0" marR="0" rtl="0" algn="r">
              <a:spcBef>
                <a:spcPts val="0"/>
              </a:spcBef>
              <a:buNone/>
              <a:defRPr b="0" i="0" sz="1400" u="none" cap="none" strike="noStrike">
                <a:solidFill>
                  <a:schemeClr val="dk1"/>
                </a:solidFill>
                <a:latin typeface="Calibri"/>
                <a:ea typeface="Calibri"/>
                <a:cs typeface="Calibri"/>
                <a:sym typeface="Calibri"/>
              </a:defRPr>
            </a:lvl4pPr>
            <a:lvl5pPr indent="0" lvl="4" marL="0" marR="0" rtl="0" algn="r">
              <a:spcBef>
                <a:spcPts val="0"/>
              </a:spcBef>
              <a:buNone/>
              <a:defRPr b="0" i="0" sz="1400" u="none" cap="none" strike="noStrike">
                <a:solidFill>
                  <a:schemeClr val="dk1"/>
                </a:solidFill>
                <a:latin typeface="Calibri"/>
                <a:ea typeface="Calibri"/>
                <a:cs typeface="Calibri"/>
                <a:sym typeface="Calibri"/>
              </a:defRPr>
            </a:lvl5pPr>
            <a:lvl6pPr indent="0" lvl="5" marL="0" marR="0" rtl="0" algn="r">
              <a:spcBef>
                <a:spcPts val="0"/>
              </a:spcBef>
              <a:buNone/>
              <a:defRPr b="0" i="0" sz="1400" u="none" cap="none" strike="noStrike">
                <a:solidFill>
                  <a:schemeClr val="dk1"/>
                </a:solidFill>
                <a:latin typeface="Calibri"/>
                <a:ea typeface="Calibri"/>
                <a:cs typeface="Calibri"/>
                <a:sym typeface="Calibri"/>
              </a:defRPr>
            </a:lvl6pPr>
            <a:lvl7pPr indent="0" lvl="6" marL="0" marR="0" rtl="0" algn="r">
              <a:spcBef>
                <a:spcPts val="0"/>
              </a:spcBef>
              <a:buNone/>
              <a:defRPr b="0" i="0" sz="1400" u="none" cap="none" strike="noStrike">
                <a:solidFill>
                  <a:schemeClr val="dk1"/>
                </a:solidFill>
                <a:latin typeface="Calibri"/>
                <a:ea typeface="Calibri"/>
                <a:cs typeface="Calibri"/>
                <a:sym typeface="Calibri"/>
              </a:defRPr>
            </a:lvl7pPr>
            <a:lvl8pPr indent="0" lvl="7" marL="0" marR="0" rtl="0" algn="r">
              <a:spcBef>
                <a:spcPts val="0"/>
              </a:spcBef>
              <a:buNone/>
              <a:defRPr b="0" i="0" sz="1400" u="none" cap="none" strike="noStrike">
                <a:solidFill>
                  <a:schemeClr val="dk1"/>
                </a:solidFill>
                <a:latin typeface="Calibri"/>
                <a:ea typeface="Calibri"/>
                <a:cs typeface="Calibri"/>
                <a:sym typeface="Calibri"/>
              </a:defRPr>
            </a:lvl8pPr>
            <a:lvl9pPr indent="0" lvl="8" marL="0" marR="0" rtl="0" algn="r">
              <a:spcBef>
                <a:spcPts val="0"/>
              </a:spcBef>
              <a:buNone/>
              <a:defRPr b="0" i="0" sz="14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90" name="Google Shape;90;p19"/>
          <p:cNvSpPr txBox="1"/>
          <p:nvPr>
            <p:ph idx="2" type="body"/>
          </p:nvPr>
        </p:nvSpPr>
        <p:spPr>
          <a:xfrm>
            <a:off x="110729" y="4722019"/>
            <a:ext cx="8919000" cy="1776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chemeClr val="dk1"/>
              </a:buClr>
              <a:buSzPts val="21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7" name="Shape 97"/>
        <p:cNvGrpSpPr/>
        <p:nvPr/>
      </p:nvGrpSpPr>
      <p:grpSpPr>
        <a:xfrm>
          <a:off x="0" y="0"/>
          <a:ext cx="0" cy="0"/>
          <a:chOff x="0" y="0"/>
          <a:chExt cx="0" cy="0"/>
        </a:xfrm>
      </p:grpSpPr>
      <p:sp>
        <p:nvSpPr>
          <p:cNvPr id="98" name="Google Shape;98;p21"/>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9" name="Google Shape;99;p21"/>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00" name="Google Shape;100;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1" name="Google Shape;101;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2" name="Google Shape;102;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 name="Shape 103"/>
        <p:cNvGrpSpPr/>
        <p:nvPr/>
      </p:nvGrpSpPr>
      <p:grpSpPr>
        <a:xfrm>
          <a:off x="0" y="0"/>
          <a:ext cx="0" cy="0"/>
          <a:chOff x="0" y="0"/>
          <a:chExt cx="0" cy="0"/>
        </a:xfrm>
      </p:grpSpPr>
      <p:sp>
        <p:nvSpPr>
          <p:cNvPr id="104" name="Google Shape;104;p2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5" name="Google Shape;105;p2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6" name="Google Shape;106;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7" name="Google Shape;107;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8" name="Google Shape;108;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9" name="Shape 109"/>
        <p:cNvGrpSpPr/>
        <p:nvPr/>
      </p:nvGrpSpPr>
      <p:grpSpPr>
        <a:xfrm>
          <a:off x="0" y="0"/>
          <a:ext cx="0" cy="0"/>
          <a:chOff x="0" y="0"/>
          <a:chExt cx="0" cy="0"/>
        </a:xfrm>
      </p:grpSpPr>
      <p:sp>
        <p:nvSpPr>
          <p:cNvPr id="110" name="Google Shape;110;p23"/>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1" name="Google Shape;111;p23"/>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112" name="Google Shape;112;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3" name="Google Shape;113;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4" name="Google Shape;114;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5" name="Shape 115"/>
        <p:cNvGrpSpPr/>
        <p:nvPr/>
      </p:nvGrpSpPr>
      <p:grpSpPr>
        <a:xfrm>
          <a:off x="0" y="0"/>
          <a:ext cx="0" cy="0"/>
          <a:chOff x="0" y="0"/>
          <a:chExt cx="0" cy="0"/>
        </a:xfrm>
      </p:grpSpPr>
      <p:sp>
        <p:nvSpPr>
          <p:cNvPr id="116" name="Google Shape;116;p2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7" name="Google Shape;117;p24"/>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8" name="Google Shape;118;p24"/>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9" name="Google Shape;119;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0" name="Google Shape;120;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1" name="Google Shape;121;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2" name="Shape 122"/>
        <p:cNvGrpSpPr/>
        <p:nvPr/>
      </p:nvGrpSpPr>
      <p:grpSpPr>
        <a:xfrm>
          <a:off x="0" y="0"/>
          <a:ext cx="0" cy="0"/>
          <a:chOff x="0" y="0"/>
          <a:chExt cx="0" cy="0"/>
        </a:xfrm>
      </p:grpSpPr>
      <p:sp>
        <p:nvSpPr>
          <p:cNvPr id="123" name="Google Shape;123;p25"/>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4" name="Google Shape;124;p25"/>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25" name="Google Shape;125;p25"/>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5"/>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27" name="Google Shape;127;p25"/>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8" name="Google Shape;128;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9" name="Google Shape;129;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0" name="Google Shape;130;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1" name="Shape 131"/>
        <p:cNvGrpSpPr/>
        <p:nvPr/>
      </p:nvGrpSpPr>
      <p:grpSpPr>
        <a:xfrm>
          <a:off x="0" y="0"/>
          <a:ext cx="0" cy="0"/>
          <a:chOff x="0" y="0"/>
          <a:chExt cx="0" cy="0"/>
        </a:xfrm>
      </p:grpSpPr>
      <p:sp>
        <p:nvSpPr>
          <p:cNvPr id="132" name="Google Shape;132;p2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3" name="Google Shape;133;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4" name="Google Shape;134;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5" name="Google Shape;135;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6" name="Shape 136"/>
        <p:cNvGrpSpPr/>
        <p:nvPr/>
      </p:nvGrpSpPr>
      <p:grpSpPr>
        <a:xfrm>
          <a:off x="0" y="0"/>
          <a:ext cx="0" cy="0"/>
          <a:chOff x="0" y="0"/>
          <a:chExt cx="0" cy="0"/>
        </a:xfrm>
      </p:grpSpPr>
      <p:sp>
        <p:nvSpPr>
          <p:cNvPr id="137" name="Google Shape;137;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8" name="Google Shape;138;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9" name="Google Shape;139;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0" name="Shape 140"/>
        <p:cNvGrpSpPr/>
        <p:nvPr/>
      </p:nvGrpSpPr>
      <p:grpSpPr>
        <a:xfrm>
          <a:off x="0" y="0"/>
          <a:ext cx="0" cy="0"/>
          <a:chOff x="0" y="0"/>
          <a:chExt cx="0" cy="0"/>
        </a:xfrm>
      </p:grpSpPr>
      <p:sp>
        <p:nvSpPr>
          <p:cNvPr id="141" name="Google Shape;141;p28"/>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2" name="Google Shape;142;p28"/>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43" name="Google Shape;143;p28"/>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44" name="Google Shape;144;p2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5" name="Google Shape;145;p2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6" name="Google Shape;146;p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7" name="Shape 147"/>
        <p:cNvGrpSpPr/>
        <p:nvPr/>
      </p:nvGrpSpPr>
      <p:grpSpPr>
        <a:xfrm>
          <a:off x="0" y="0"/>
          <a:ext cx="0" cy="0"/>
          <a:chOff x="0" y="0"/>
          <a:chExt cx="0" cy="0"/>
        </a:xfrm>
      </p:grpSpPr>
      <p:sp>
        <p:nvSpPr>
          <p:cNvPr id="148" name="Google Shape;148;p29"/>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9" name="Google Shape;149;p29"/>
          <p:cNvSpPr/>
          <p:nvPr>
            <p:ph idx="2" type="pic"/>
          </p:nvPr>
        </p:nvSpPr>
        <p:spPr>
          <a:xfrm>
            <a:off x="3887391" y="740569"/>
            <a:ext cx="4629300" cy="3655200"/>
          </a:xfrm>
          <a:prstGeom prst="rect">
            <a:avLst/>
          </a:prstGeom>
          <a:noFill/>
          <a:ln>
            <a:noFill/>
          </a:ln>
        </p:spPr>
      </p:sp>
      <p:sp>
        <p:nvSpPr>
          <p:cNvPr id="150" name="Google Shape;150;p29"/>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51" name="Google Shape;151;p2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2" name="Google Shape;152;p2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3" name="Google Shape;153;p2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4" name="Shape 154"/>
        <p:cNvGrpSpPr/>
        <p:nvPr/>
      </p:nvGrpSpPr>
      <p:grpSpPr>
        <a:xfrm>
          <a:off x="0" y="0"/>
          <a:ext cx="0" cy="0"/>
          <a:chOff x="0" y="0"/>
          <a:chExt cx="0" cy="0"/>
        </a:xfrm>
      </p:grpSpPr>
      <p:sp>
        <p:nvSpPr>
          <p:cNvPr id="155" name="Google Shape;155;p3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6" name="Google Shape;156;p30"/>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7" name="Google Shape;157;p3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8" name="Google Shape;158;p3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9" name="Google Shape;159;p3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0" name="Shape 160"/>
        <p:cNvGrpSpPr/>
        <p:nvPr/>
      </p:nvGrpSpPr>
      <p:grpSpPr>
        <a:xfrm>
          <a:off x="0" y="0"/>
          <a:ext cx="0" cy="0"/>
          <a:chOff x="0" y="0"/>
          <a:chExt cx="0" cy="0"/>
        </a:xfrm>
      </p:grpSpPr>
      <p:sp>
        <p:nvSpPr>
          <p:cNvPr id="161" name="Google Shape;161;p31"/>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2" name="Google Shape;162;p31"/>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3" name="Google Shape;163;p3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4" name="Google Shape;164;p3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5" name="Google Shape;165;p3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1_Title and Content">
    <p:spTree>
      <p:nvGrpSpPr>
        <p:cNvPr id="166" name="Shape 166"/>
        <p:cNvGrpSpPr/>
        <p:nvPr/>
      </p:nvGrpSpPr>
      <p:grpSpPr>
        <a:xfrm>
          <a:off x="0" y="0"/>
          <a:ext cx="0" cy="0"/>
          <a:chOff x="0" y="0"/>
          <a:chExt cx="0" cy="0"/>
        </a:xfrm>
      </p:grpSpPr>
      <p:sp>
        <p:nvSpPr>
          <p:cNvPr id="167" name="Google Shape;167;p32"/>
          <p:cNvSpPr txBox="1"/>
          <p:nvPr>
            <p:ph type="title"/>
          </p:nvPr>
        </p:nvSpPr>
        <p:spPr>
          <a:xfrm>
            <a:off x="0" y="1"/>
            <a:ext cx="9144000" cy="7143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chemeClr val="dk1"/>
              </a:buClr>
              <a:buSzPts val="1100"/>
              <a:buFont typeface="Calibri"/>
              <a:buNone/>
              <a:defRPr/>
            </a:lvl1pPr>
            <a:lvl2pPr lvl="1" rtl="0">
              <a:spcBef>
                <a:spcPts val="0"/>
              </a:spcBef>
              <a:spcAft>
                <a:spcPts val="0"/>
              </a:spcAft>
              <a:buSzPts val="800"/>
              <a:buNone/>
              <a:defRPr/>
            </a:lvl2pPr>
            <a:lvl3pPr lvl="2" rtl="0">
              <a:spcBef>
                <a:spcPts val="0"/>
              </a:spcBef>
              <a:spcAft>
                <a:spcPts val="0"/>
              </a:spcAft>
              <a:buSzPts val="800"/>
              <a:buNone/>
              <a:defRPr/>
            </a:lvl3pPr>
            <a:lvl4pPr lvl="3" rtl="0">
              <a:spcBef>
                <a:spcPts val="0"/>
              </a:spcBef>
              <a:spcAft>
                <a:spcPts val="0"/>
              </a:spcAft>
              <a:buSzPts val="800"/>
              <a:buNone/>
              <a:defRPr/>
            </a:lvl4pPr>
            <a:lvl5pPr lvl="4" rtl="0">
              <a:spcBef>
                <a:spcPts val="0"/>
              </a:spcBef>
              <a:spcAft>
                <a:spcPts val="0"/>
              </a:spcAft>
              <a:buSzPts val="800"/>
              <a:buNone/>
              <a:defRPr/>
            </a:lvl5pPr>
            <a:lvl6pPr lvl="5" rtl="0">
              <a:spcBef>
                <a:spcPts val="0"/>
              </a:spcBef>
              <a:spcAft>
                <a:spcPts val="0"/>
              </a:spcAft>
              <a:buSzPts val="800"/>
              <a:buNone/>
              <a:defRPr/>
            </a:lvl6pPr>
            <a:lvl7pPr lvl="6" rtl="0">
              <a:spcBef>
                <a:spcPts val="0"/>
              </a:spcBef>
              <a:spcAft>
                <a:spcPts val="0"/>
              </a:spcAft>
              <a:buSzPts val="800"/>
              <a:buNone/>
              <a:defRPr/>
            </a:lvl7pPr>
            <a:lvl8pPr lvl="7" rtl="0">
              <a:spcBef>
                <a:spcPts val="0"/>
              </a:spcBef>
              <a:spcAft>
                <a:spcPts val="0"/>
              </a:spcAft>
              <a:buSzPts val="800"/>
              <a:buNone/>
              <a:defRPr/>
            </a:lvl8pPr>
            <a:lvl9pPr lvl="8" rtl="0">
              <a:spcBef>
                <a:spcPts val="0"/>
              </a:spcBef>
              <a:spcAft>
                <a:spcPts val="0"/>
              </a:spcAft>
              <a:buSzPts val="800"/>
              <a:buNone/>
              <a:defRPr/>
            </a:lvl9pPr>
          </a:lstStyle>
          <a:p/>
        </p:txBody>
      </p:sp>
      <p:sp>
        <p:nvSpPr>
          <p:cNvPr id="168" name="Google Shape;168;p32"/>
          <p:cNvSpPr txBox="1"/>
          <p:nvPr>
            <p:ph idx="1" type="body"/>
          </p:nvPr>
        </p:nvSpPr>
        <p:spPr>
          <a:xfrm>
            <a:off x="110729" y="828675"/>
            <a:ext cx="8919000" cy="3893400"/>
          </a:xfrm>
          <a:prstGeom prst="rect">
            <a:avLst/>
          </a:prstGeom>
          <a:noFill/>
          <a:ln>
            <a:noFill/>
          </a:ln>
        </p:spPr>
        <p:txBody>
          <a:bodyPr anchorCtr="0" anchor="t" bIns="25700" lIns="51425" spcFirstLastPara="1" rIns="51425" wrap="square" tIns="25700">
            <a:normAutofit/>
          </a:bodyPr>
          <a:lstStyle>
            <a:lvl1pPr indent="-298450" lvl="0" marL="457200" rtl="0" algn="l">
              <a:lnSpc>
                <a:spcPct val="90000"/>
              </a:lnSpc>
              <a:spcBef>
                <a:spcPts val="800"/>
              </a:spcBef>
              <a:spcAft>
                <a:spcPts val="0"/>
              </a:spcAft>
              <a:buClr>
                <a:schemeClr val="dk1"/>
              </a:buClr>
              <a:buSzPts val="1100"/>
              <a:buChar char="•"/>
              <a:defRPr/>
            </a:lvl1pPr>
            <a:lvl2pPr indent="-298450" lvl="1" marL="914400" rtl="0" algn="l">
              <a:lnSpc>
                <a:spcPct val="90000"/>
              </a:lnSpc>
              <a:spcBef>
                <a:spcPts val="400"/>
              </a:spcBef>
              <a:spcAft>
                <a:spcPts val="0"/>
              </a:spcAft>
              <a:buClr>
                <a:schemeClr val="dk1"/>
              </a:buClr>
              <a:buSzPts val="1100"/>
              <a:buChar char="•"/>
              <a:defRPr/>
            </a:lvl2pPr>
            <a:lvl3pPr indent="-298450" lvl="2" marL="1371600" rtl="0" algn="l">
              <a:lnSpc>
                <a:spcPct val="90000"/>
              </a:lnSpc>
              <a:spcBef>
                <a:spcPts val="400"/>
              </a:spcBef>
              <a:spcAft>
                <a:spcPts val="0"/>
              </a:spcAft>
              <a:buClr>
                <a:schemeClr val="dk1"/>
              </a:buClr>
              <a:buSzPts val="1100"/>
              <a:buChar char="•"/>
              <a:defRPr/>
            </a:lvl3pPr>
            <a:lvl4pPr indent="-298450" lvl="3" marL="1828800" rtl="0" algn="l">
              <a:lnSpc>
                <a:spcPct val="90000"/>
              </a:lnSpc>
              <a:spcBef>
                <a:spcPts val="400"/>
              </a:spcBef>
              <a:spcAft>
                <a:spcPts val="0"/>
              </a:spcAft>
              <a:buClr>
                <a:schemeClr val="dk1"/>
              </a:buClr>
              <a:buSzPts val="1100"/>
              <a:buChar char="•"/>
              <a:defRPr/>
            </a:lvl4pPr>
            <a:lvl5pPr indent="-298450" lvl="4" marL="2286000" rtl="0" algn="l">
              <a:lnSpc>
                <a:spcPct val="90000"/>
              </a:lnSpc>
              <a:spcBef>
                <a:spcPts val="400"/>
              </a:spcBef>
              <a:spcAft>
                <a:spcPts val="0"/>
              </a:spcAft>
              <a:buClr>
                <a:schemeClr val="dk1"/>
              </a:buClr>
              <a:buSzPts val="1100"/>
              <a:buChar char="•"/>
              <a:defRPr/>
            </a:lvl5pPr>
            <a:lvl6pPr indent="-298450" lvl="5" marL="2743200" rtl="0" algn="l">
              <a:lnSpc>
                <a:spcPct val="90000"/>
              </a:lnSpc>
              <a:spcBef>
                <a:spcPts val="400"/>
              </a:spcBef>
              <a:spcAft>
                <a:spcPts val="0"/>
              </a:spcAft>
              <a:buClr>
                <a:schemeClr val="dk1"/>
              </a:buClr>
              <a:buSzPts val="1100"/>
              <a:buChar char="•"/>
              <a:defRPr/>
            </a:lvl6pPr>
            <a:lvl7pPr indent="-298450" lvl="6" marL="3200400" rtl="0" algn="l">
              <a:lnSpc>
                <a:spcPct val="90000"/>
              </a:lnSpc>
              <a:spcBef>
                <a:spcPts val="400"/>
              </a:spcBef>
              <a:spcAft>
                <a:spcPts val="0"/>
              </a:spcAft>
              <a:buClr>
                <a:schemeClr val="dk1"/>
              </a:buClr>
              <a:buSzPts val="1100"/>
              <a:buChar char="•"/>
              <a:defRPr/>
            </a:lvl7pPr>
            <a:lvl8pPr indent="-298450" lvl="7" marL="3657600" rtl="0" algn="l">
              <a:lnSpc>
                <a:spcPct val="90000"/>
              </a:lnSpc>
              <a:spcBef>
                <a:spcPts val="400"/>
              </a:spcBef>
              <a:spcAft>
                <a:spcPts val="0"/>
              </a:spcAft>
              <a:buClr>
                <a:schemeClr val="dk1"/>
              </a:buClr>
              <a:buSzPts val="1100"/>
              <a:buChar char="•"/>
              <a:defRPr/>
            </a:lvl8pPr>
            <a:lvl9pPr indent="-298450" lvl="8" marL="4114800" rtl="0" algn="l">
              <a:lnSpc>
                <a:spcPct val="90000"/>
              </a:lnSpc>
              <a:spcBef>
                <a:spcPts val="400"/>
              </a:spcBef>
              <a:spcAft>
                <a:spcPts val="0"/>
              </a:spcAft>
              <a:buClr>
                <a:schemeClr val="dk1"/>
              </a:buClr>
              <a:buSzPts val="1100"/>
              <a:buChar char="•"/>
              <a:defRPr/>
            </a:lvl9pPr>
          </a:lstStyle>
          <a:p/>
        </p:txBody>
      </p:sp>
      <p:sp>
        <p:nvSpPr>
          <p:cNvPr id="169" name="Google Shape;169;p32"/>
          <p:cNvSpPr txBox="1"/>
          <p:nvPr>
            <p:ph idx="12" type="sldNum"/>
          </p:nvPr>
        </p:nvSpPr>
        <p:spPr>
          <a:xfrm>
            <a:off x="6457950" y="4899431"/>
            <a:ext cx="2571900" cy="273900"/>
          </a:xfrm>
          <a:prstGeom prst="rect">
            <a:avLst/>
          </a:prstGeom>
          <a:noFill/>
          <a:ln>
            <a:noFill/>
          </a:ln>
        </p:spPr>
        <p:txBody>
          <a:bodyPr anchorCtr="0" anchor="t" bIns="25700" lIns="51425" spcFirstLastPara="1" rIns="51425" wrap="square" tIns="25700">
            <a:noAutofit/>
          </a:bodyPr>
          <a:lstStyle>
            <a:lvl1pPr indent="0" lvl="0" marL="0" marR="0" rtl="0" algn="r">
              <a:spcBef>
                <a:spcPts val="0"/>
              </a:spcBef>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0" lvl="1" marL="0" marR="0" rtl="0" algn="r">
              <a:spcBef>
                <a:spcPts val="0"/>
              </a:spcBef>
              <a:buClr>
                <a:schemeClr val="dk1"/>
              </a:buClr>
              <a:buSzPts val="1400"/>
              <a:buFont typeface="Calibri"/>
              <a:buNone/>
              <a:defRPr b="0" i="0" sz="1400" u="none" cap="none" strike="noStrike">
                <a:solidFill>
                  <a:schemeClr val="dk1"/>
                </a:solidFill>
                <a:latin typeface="Calibri"/>
                <a:ea typeface="Calibri"/>
                <a:cs typeface="Calibri"/>
                <a:sym typeface="Calibri"/>
              </a:defRPr>
            </a:lvl2pPr>
            <a:lvl3pPr indent="0" lvl="2" marL="0" marR="0" rtl="0" algn="r">
              <a:spcBef>
                <a:spcPts val="0"/>
              </a:spcBef>
              <a:buClr>
                <a:schemeClr val="dk1"/>
              </a:buClr>
              <a:buSzPts val="1400"/>
              <a:buFont typeface="Calibri"/>
              <a:buNone/>
              <a:defRPr b="0" i="0" sz="1400" u="none" cap="none" strike="noStrike">
                <a:solidFill>
                  <a:schemeClr val="dk1"/>
                </a:solidFill>
                <a:latin typeface="Calibri"/>
                <a:ea typeface="Calibri"/>
                <a:cs typeface="Calibri"/>
                <a:sym typeface="Calibri"/>
              </a:defRPr>
            </a:lvl3pPr>
            <a:lvl4pPr indent="0" lvl="3" marL="0" marR="0" rtl="0" algn="r">
              <a:spcBef>
                <a:spcPts val="0"/>
              </a:spcBef>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indent="0" lvl="4" marL="0" marR="0" rtl="0" algn="r">
              <a:spcBef>
                <a:spcPts val="0"/>
              </a:spcBef>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indent="0" lvl="5" marL="0" marR="0" rtl="0" algn="r">
              <a:spcBef>
                <a:spcPts val="0"/>
              </a:spcBef>
              <a:buClr>
                <a:schemeClr val="dk1"/>
              </a:buClr>
              <a:buSzPts val="1400"/>
              <a:buFont typeface="Calibri"/>
              <a:buNone/>
              <a:defRPr b="0" i="0" sz="1400" u="none" cap="none" strike="noStrike">
                <a:solidFill>
                  <a:schemeClr val="dk1"/>
                </a:solidFill>
                <a:latin typeface="Calibri"/>
                <a:ea typeface="Calibri"/>
                <a:cs typeface="Calibri"/>
                <a:sym typeface="Calibri"/>
              </a:defRPr>
            </a:lvl6pPr>
            <a:lvl7pPr indent="0" lvl="6" marL="0" marR="0" rtl="0" algn="r">
              <a:spcBef>
                <a:spcPts val="0"/>
              </a:spcBef>
              <a:buClr>
                <a:schemeClr val="dk1"/>
              </a:buClr>
              <a:buSzPts val="1400"/>
              <a:buFont typeface="Calibri"/>
              <a:buNone/>
              <a:defRPr b="0" i="0" sz="1400" u="none" cap="none" strike="noStrike">
                <a:solidFill>
                  <a:schemeClr val="dk1"/>
                </a:solidFill>
                <a:latin typeface="Calibri"/>
                <a:ea typeface="Calibri"/>
                <a:cs typeface="Calibri"/>
                <a:sym typeface="Calibri"/>
              </a:defRPr>
            </a:lvl7pPr>
            <a:lvl8pPr indent="0" lvl="7" marL="0" marR="0" rtl="0" algn="r">
              <a:spcBef>
                <a:spcPts val="0"/>
              </a:spcBef>
              <a:buClr>
                <a:schemeClr val="dk1"/>
              </a:buClr>
              <a:buSzPts val="1400"/>
              <a:buFont typeface="Calibri"/>
              <a:buNone/>
              <a:defRPr b="0" i="0" sz="1400" u="none" cap="none" strike="noStrike">
                <a:solidFill>
                  <a:schemeClr val="dk1"/>
                </a:solidFill>
                <a:latin typeface="Calibri"/>
                <a:ea typeface="Calibri"/>
                <a:cs typeface="Calibri"/>
                <a:sym typeface="Calibri"/>
              </a:defRPr>
            </a:lvl8pPr>
            <a:lvl9pPr indent="0" lvl="8" marL="0" marR="0" rtl="0" algn="r">
              <a:spcBef>
                <a:spcPts val="0"/>
              </a:spcBef>
              <a:buClr>
                <a:schemeClr val="dk1"/>
              </a:buClr>
              <a:buSzPts val="1400"/>
              <a:buFont typeface="Calibri"/>
              <a:buNone/>
              <a:defRPr b="0" i="0" sz="14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70" name="Google Shape;170;p32"/>
          <p:cNvSpPr txBox="1"/>
          <p:nvPr/>
        </p:nvSpPr>
        <p:spPr>
          <a:xfrm>
            <a:off x="2779875" y="4649325"/>
            <a:ext cx="3473100" cy="4617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1" name="Google Shape;171;p32"/>
          <p:cNvSpPr txBox="1"/>
          <p:nvPr/>
        </p:nvSpPr>
        <p:spPr>
          <a:xfrm>
            <a:off x="-24" y="4869600"/>
            <a:ext cx="9144000" cy="273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rgbClr val="00B050"/>
              </a:buClr>
              <a:buSzPts val="1200"/>
              <a:buFont typeface="Calibri"/>
              <a:buNone/>
            </a:pPr>
            <a:r>
              <a:rPr lang="en" sz="1200">
                <a:solidFill>
                  <a:srgbClr val="00B050"/>
                </a:solidFill>
                <a:latin typeface="Calibri"/>
                <a:ea typeface="Calibri"/>
                <a:cs typeface="Calibri"/>
                <a:sym typeface="Calibri"/>
              </a:rPr>
              <a:t>CogSci 2022: DL for Brain Encoding and Decoding</a:t>
            </a:r>
            <a:endParaRPr sz="1200">
              <a:solidFill>
                <a:srgbClr val="00B05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_1">
    <p:spTree>
      <p:nvGrpSpPr>
        <p:cNvPr id="172" name="Shape 172"/>
        <p:cNvGrpSpPr/>
        <p:nvPr/>
      </p:nvGrpSpPr>
      <p:grpSpPr>
        <a:xfrm>
          <a:off x="0" y="0"/>
          <a:ext cx="0" cy="0"/>
          <a:chOff x="0" y="0"/>
          <a:chExt cx="0" cy="0"/>
        </a:xfrm>
      </p:grpSpPr>
      <p:sp>
        <p:nvSpPr>
          <p:cNvPr id="173" name="Google Shape;173;p33"/>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4" name="Google Shape;174;p33"/>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5" name="Google Shape;175;p33"/>
          <p:cNvSpPr txBox="1"/>
          <p:nvPr>
            <p:ph idx="10" type="dt"/>
          </p:nvPr>
        </p:nvSpPr>
        <p:spPr>
          <a:xfrm>
            <a:off x="110728" y="4899431"/>
            <a:ext cx="28719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200" u="none" cap="none" strike="noStrike">
                <a:solidFill>
                  <a:srgbClr val="F4B08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76" name="Google Shape;176;p33"/>
          <p:cNvSpPr txBox="1"/>
          <p:nvPr>
            <p:ph idx="11" type="ftr"/>
          </p:nvPr>
        </p:nvSpPr>
        <p:spPr>
          <a:xfrm>
            <a:off x="3071813" y="4899431"/>
            <a:ext cx="32505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200" u="none" cap="none" strike="noStrike">
                <a:solidFill>
                  <a:srgbClr val="00B050"/>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77" name="Google Shape;177;p33"/>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0" i="0" sz="1400" u="none" cap="none" strike="noStrike">
                <a:solidFill>
                  <a:schemeClr val="dk1"/>
                </a:solidFill>
                <a:latin typeface="Calibri"/>
                <a:ea typeface="Calibri"/>
                <a:cs typeface="Calibri"/>
                <a:sym typeface="Calibri"/>
              </a:defRPr>
            </a:lvl1pPr>
            <a:lvl2pPr indent="0" lvl="1" marL="0" marR="0" rtl="0" algn="r">
              <a:spcBef>
                <a:spcPts val="0"/>
              </a:spcBef>
              <a:buNone/>
              <a:defRPr b="0" i="0" sz="1400" u="none" cap="none" strike="noStrike">
                <a:solidFill>
                  <a:schemeClr val="dk1"/>
                </a:solidFill>
                <a:latin typeface="Calibri"/>
                <a:ea typeface="Calibri"/>
                <a:cs typeface="Calibri"/>
                <a:sym typeface="Calibri"/>
              </a:defRPr>
            </a:lvl2pPr>
            <a:lvl3pPr indent="0" lvl="2" marL="0" marR="0" rtl="0" algn="r">
              <a:spcBef>
                <a:spcPts val="0"/>
              </a:spcBef>
              <a:buNone/>
              <a:defRPr b="0" i="0" sz="1400" u="none" cap="none" strike="noStrike">
                <a:solidFill>
                  <a:schemeClr val="dk1"/>
                </a:solidFill>
                <a:latin typeface="Calibri"/>
                <a:ea typeface="Calibri"/>
                <a:cs typeface="Calibri"/>
                <a:sym typeface="Calibri"/>
              </a:defRPr>
            </a:lvl3pPr>
            <a:lvl4pPr indent="0" lvl="3" marL="0" marR="0" rtl="0" algn="r">
              <a:spcBef>
                <a:spcPts val="0"/>
              </a:spcBef>
              <a:buNone/>
              <a:defRPr b="0" i="0" sz="1400" u="none" cap="none" strike="noStrike">
                <a:solidFill>
                  <a:schemeClr val="dk1"/>
                </a:solidFill>
                <a:latin typeface="Calibri"/>
                <a:ea typeface="Calibri"/>
                <a:cs typeface="Calibri"/>
                <a:sym typeface="Calibri"/>
              </a:defRPr>
            </a:lvl4pPr>
            <a:lvl5pPr indent="0" lvl="4" marL="0" marR="0" rtl="0" algn="r">
              <a:spcBef>
                <a:spcPts val="0"/>
              </a:spcBef>
              <a:buNone/>
              <a:defRPr b="0" i="0" sz="1400" u="none" cap="none" strike="noStrike">
                <a:solidFill>
                  <a:schemeClr val="dk1"/>
                </a:solidFill>
                <a:latin typeface="Calibri"/>
                <a:ea typeface="Calibri"/>
                <a:cs typeface="Calibri"/>
                <a:sym typeface="Calibri"/>
              </a:defRPr>
            </a:lvl5pPr>
            <a:lvl6pPr indent="0" lvl="5" marL="0" marR="0" rtl="0" algn="r">
              <a:spcBef>
                <a:spcPts val="0"/>
              </a:spcBef>
              <a:buNone/>
              <a:defRPr b="0" i="0" sz="1400" u="none" cap="none" strike="noStrike">
                <a:solidFill>
                  <a:schemeClr val="dk1"/>
                </a:solidFill>
                <a:latin typeface="Calibri"/>
                <a:ea typeface="Calibri"/>
                <a:cs typeface="Calibri"/>
                <a:sym typeface="Calibri"/>
              </a:defRPr>
            </a:lvl6pPr>
            <a:lvl7pPr indent="0" lvl="6" marL="0" marR="0" rtl="0" algn="r">
              <a:spcBef>
                <a:spcPts val="0"/>
              </a:spcBef>
              <a:buNone/>
              <a:defRPr b="0" i="0" sz="1400" u="none" cap="none" strike="noStrike">
                <a:solidFill>
                  <a:schemeClr val="dk1"/>
                </a:solidFill>
                <a:latin typeface="Calibri"/>
                <a:ea typeface="Calibri"/>
                <a:cs typeface="Calibri"/>
                <a:sym typeface="Calibri"/>
              </a:defRPr>
            </a:lvl7pPr>
            <a:lvl8pPr indent="0" lvl="7" marL="0" marR="0" rtl="0" algn="r">
              <a:spcBef>
                <a:spcPts val="0"/>
              </a:spcBef>
              <a:buNone/>
              <a:defRPr b="0" i="0" sz="1400" u="none" cap="none" strike="noStrike">
                <a:solidFill>
                  <a:schemeClr val="dk1"/>
                </a:solidFill>
                <a:latin typeface="Calibri"/>
                <a:ea typeface="Calibri"/>
                <a:cs typeface="Calibri"/>
                <a:sym typeface="Calibri"/>
              </a:defRPr>
            </a:lvl8pPr>
            <a:lvl9pPr indent="0" lvl="8" marL="0" marR="0" rtl="0" algn="r">
              <a:spcBef>
                <a:spcPts val="0"/>
              </a:spcBef>
              <a:buNone/>
              <a:defRPr b="0" i="0" sz="14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78" name="Google Shape;178;p33"/>
          <p:cNvSpPr txBox="1"/>
          <p:nvPr>
            <p:ph idx="2" type="body"/>
          </p:nvPr>
        </p:nvSpPr>
        <p:spPr>
          <a:xfrm>
            <a:off x="110729" y="4722019"/>
            <a:ext cx="8919000" cy="1776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chemeClr val="dk1"/>
              </a:buClr>
              <a:buSzPts val="21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3.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0" name="Google Shape;60;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1" name="Google Shape;61;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1"/>
                </a:solidFill>
                <a:latin typeface="Calibri"/>
                <a:ea typeface="Calibri"/>
                <a:cs typeface="Calibri"/>
                <a:sym typeface="Calibri"/>
              </a:defRPr>
            </a:lvl1pPr>
            <a:lvl2pPr lvl="1" rtl="0" algn="r">
              <a:buNone/>
              <a:defRPr sz="1300">
                <a:solidFill>
                  <a:schemeClr val="dk1"/>
                </a:solidFill>
                <a:latin typeface="Calibri"/>
                <a:ea typeface="Calibri"/>
                <a:cs typeface="Calibri"/>
                <a:sym typeface="Calibri"/>
              </a:defRPr>
            </a:lvl2pPr>
            <a:lvl3pPr lvl="2" rtl="0" algn="r">
              <a:buNone/>
              <a:defRPr sz="1300">
                <a:solidFill>
                  <a:schemeClr val="dk1"/>
                </a:solidFill>
                <a:latin typeface="Calibri"/>
                <a:ea typeface="Calibri"/>
                <a:cs typeface="Calibri"/>
                <a:sym typeface="Calibri"/>
              </a:defRPr>
            </a:lvl3pPr>
            <a:lvl4pPr lvl="3" rtl="0" algn="r">
              <a:buNone/>
              <a:defRPr sz="1300">
                <a:solidFill>
                  <a:schemeClr val="dk1"/>
                </a:solidFill>
                <a:latin typeface="Calibri"/>
                <a:ea typeface="Calibri"/>
                <a:cs typeface="Calibri"/>
                <a:sym typeface="Calibri"/>
              </a:defRPr>
            </a:lvl4pPr>
            <a:lvl5pPr lvl="4" rtl="0" algn="r">
              <a:buNone/>
              <a:defRPr sz="1300">
                <a:solidFill>
                  <a:schemeClr val="dk1"/>
                </a:solidFill>
                <a:latin typeface="Calibri"/>
                <a:ea typeface="Calibri"/>
                <a:cs typeface="Calibri"/>
                <a:sym typeface="Calibri"/>
              </a:defRPr>
            </a:lvl5pPr>
            <a:lvl6pPr lvl="5" rtl="0" algn="r">
              <a:buNone/>
              <a:defRPr sz="1300">
                <a:solidFill>
                  <a:schemeClr val="dk1"/>
                </a:solidFill>
                <a:latin typeface="Calibri"/>
                <a:ea typeface="Calibri"/>
                <a:cs typeface="Calibri"/>
                <a:sym typeface="Calibri"/>
              </a:defRPr>
            </a:lvl6pPr>
            <a:lvl7pPr lvl="6" rtl="0" algn="r">
              <a:buNone/>
              <a:defRPr sz="1300">
                <a:solidFill>
                  <a:schemeClr val="dk1"/>
                </a:solidFill>
                <a:latin typeface="Calibri"/>
                <a:ea typeface="Calibri"/>
                <a:cs typeface="Calibri"/>
                <a:sym typeface="Calibri"/>
              </a:defRPr>
            </a:lvl7pPr>
            <a:lvl8pPr lvl="7" rtl="0" algn="r">
              <a:buNone/>
              <a:defRPr sz="1300">
                <a:solidFill>
                  <a:schemeClr val="dk1"/>
                </a:solidFill>
                <a:latin typeface="Calibri"/>
                <a:ea typeface="Calibri"/>
                <a:cs typeface="Calibri"/>
                <a:sym typeface="Calibri"/>
              </a:defRPr>
            </a:lvl8pPr>
            <a:lvl9pPr lvl="8" rtl="0" algn="r">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sp>
        <p:nvSpPr>
          <p:cNvPr id="92" name="Google Shape;92;p2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3" name="Google Shape;93;p2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4" name="Google Shape;94;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5" name="Google Shape;95;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6" name="Google Shape;96;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4.jpg"/><Relationship Id="rId6"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journals.plos.org/ploscompbiol/article?id=10.1371/journal.pcbi.1003412" TargetMode="External"/><Relationship Id="rId4" Type="http://schemas.openxmlformats.org/officeDocument/2006/relationships/image" Target="../media/image26.png"/><Relationship Id="rId5" Type="http://schemas.openxmlformats.org/officeDocument/2006/relationships/image" Target="../media/image13.png"/><Relationship Id="rId6"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47.png"/><Relationship Id="rId6" Type="http://schemas.openxmlformats.org/officeDocument/2006/relationships/image" Target="../media/image21.png"/><Relationship Id="rId7" Type="http://schemas.openxmlformats.org/officeDocument/2006/relationships/image" Target="../media/image18.png"/><Relationship Id="rId8"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0.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hyperlink" Target="https://www.biorxiv.org/content/10.1101/2021.04.02.438248v2.abstract" TargetMode="External"/><Relationship Id="rId5"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s://proceedings.neurips.cc/paper/2020/hash/9e9a30b74c49d07d8150c8c83b1ccf07-Abstract.html" TargetMode="Externa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arxiv.org/abs/2206.01685" TargetMode="External"/><Relationship Id="rId4" Type="http://schemas.openxmlformats.org/officeDocument/2006/relationships/image" Target="../media/image46.png"/><Relationship Id="rId5" Type="http://schemas.openxmlformats.org/officeDocument/2006/relationships/image" Target="../media/image44.png"/><Relationship Id="rId6" Type="http://schemas.openxmlformats.org/officeDocument/2006/relationships/hyperlink" Target="https://proceedings.neurips.cc/paper/2020/file/38a8e18d75e95ca619af8df0da1417f2-Paper.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www.frontiersin.org/articles/10.3389/fninf.2015.00023/full" TargetMode="External"/><Relationship Id="rId4" Type="http://schemas.openxmlformats.org/officeDocument/2006/relationships/image" Target="../media/image56.png"/><Relationship Id="rId5" Type="http://schemas.openxmlformats.org/officeDocument/2006/relationships/image" Target="../media/image34.jpg"/><Relationship Id="rId6" Type="http://schemas.openxmlformats.org/officeDocument/2006/relationships/hyperlink" Target="https://www.frontiersin.org/articles/10.3389/fnins.2013.00267/full?source=post_page-----58aae90351e5----------------------"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hyperlink" Target="https://aclanthology.org/D14-1030.pdf" TargetMode="External"/><Relationship Id="rId5"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hyperlink" Target="https://proceedings.neurips.cc/paper/2018/file/f471223d1a1614b58a7dc45c9d01df19-Paper.pdf" TargetMode="External"/><Relationship Id="rId5"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hyperlink" Target="https://proceedings.neurips.cc/paper/2019/file/749a8e6c231831ef7756db230b4359c8-Paper.pdf" TargetMode="External"/><Relationship Id="rId4" Type="http://schemas.openxmlformats.org/officeDocument/2006/relationships/image" Target="../media/image52.png"/><Relationship Id="rId5" Type="http://schemas.openxmlformats.org/officeDocument/2006/relationships/image" Target="../media/image35.png"/><Relationship Id="rId6"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www.nature.com/articles/s42003-022-03036-1" TargetMode="External"/><Relationship Id="rId4" Type="http://schemas.openxmlformats.org/officeDocument/2006/relationships/image" Target="../media/image49.png"/><Relationship Id="rId5" Type="http://schemas.openxmlformats.org/officeDocument/2006/relationships/image" Target="../media/image45.png"/><Relationship Id="rId6"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hyperlink" Target="https://www.pnas.org/doi/abs/10.1073/pnas.2105646118" TargetMode="External"/><Relationship Id="rId4" Type="http://schemas.openxmlformats.org/officeDocument/2006/relationships/image" Target="../media/image38.png"/><Relationship Id="rId5"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hyperlink" Target="https://www.nature.com/articles/s41593-022-01026-4" TargetMode="Externa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hyperlink" Target="https://www.pnas.org/doi/pdf/10.1073/pnas.1403112111" TargetMode="External"/><Relationship Id="rId4" Type="http://schemas.openxmlformats.org/officeDocument/2006/relationships/hyperlink" Target="https://www.pnas.org/doi/pdf/10.1073/pnas.1403112111" TargetMode="External"/><Relationship Id="rId5" Type="http://schemas.openxmlformats.org/officeDocument/2006/relationships/hyperlink" Target="https://www.pnas.org/doi/pdf/10.1073/pnas.1403112111" TargetMode="External"/><Relationship Id="rId6" Type="http://schemas.openxmlformats.org/officeDocument/2006/relationships/image" Target="../media/image61.png"/><Relationship Id="rId7" Type="http://schemas.openxmlformats.org/officeDocument/2006/relationships/image" Target="../media/image48.png"/><Relationship Id="rId8"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hyperlink" Target="https://www.nature.com/articles/srep27755" TargetMode="External"/><Relationship Id="rId4" Type="http://schemas.openxmlformats.org/officeDocument/2006/relationships/image" Target="../media/image66.png"/><Relationship Id="rId5" Type="http://schemas.openxmlformats.org/officeDocument/2006/relationships/image" Target="../media/image55.png"/><Relationship Id="rId6" Type="http://schemas.openxmlformats.org/officeDocument/2006/relationships/image" Target="../media/image6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hyperlink" Target="https://www.nature.com/articles/s41467-022-28091-4" TargetMode="External"/><Relationship Id="rId4" Type="http://schemas.openxmlformats.org/officeDocument/2006/relationships/image" Target="../media/image51.png"/><Relationship Id="rId5"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hyperlink" Target="https://www.pnas.org/doi/abs/10.1073/pnas.2014196118" TargetMode="External"/><Relationship Id="rId4" Type="http://schemas.openxmlformats.org/officeDocument/2006/relationships/image" Target="../media/image68.png"/><Relationship Id="rId5"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hyperlink" Target="https://www.sciencedirect.com/science/article/pii/S0896627318302502" TargetMode="External"/><Relationship Id="rId4" Type="http://schemas.openxmlformats.org/officeDocument/2006/relationships/image" Target="../media/image53.png"/><Relationship Id="rId5" Type="http://schemas.openxmlformats.org/officeDocument/2006/relationships/image" Target="../media/image63.png"/><Relationship Id="rId6"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hyperlink" Target="https://arxiv.org/pdf/2205.14252.pdf" TargetMode="External"/><Relationship Id="rId4" Type="http://schemas.openxmlformats.org/officeDocument/2006/relationships/image" Target="../media/image57.png"/><Relationship Id="rId5" Type="http://schemas.openxmlformats.org/officeDocument/2006/relationships/image" Target="../media/image53.png"/><Relationship Id="rId6"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hyperlink" Target="https://arxiv.org/abs/2206.01685" TargetMode="Externa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6.jpg"/><Relationship Id="rId5" Type="http://schemas.openxmlformats.org/officeDocument/2006/relationships/image" Target="../media/image15.png"/><Relationship Id="rId6"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5.png"/><Relationship Id="rId7"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www.science.org/doi/pdf/10.1126/science.1152876?casa_token=mb6_AS1D9QcAAAAA:cOwmrnT6H_zDTqiz_jQ1tLfLQGfKVZ3ieyhHEaldzx8JamQ-JBk9q637zkErMfY645-k6KXNv7vtWQ" TargetMode="External"/><Relationship Id="rId4" Type="http://schemas.openxmlformats.org/officeDocument/2006/relationships/image" Target="../media/image15.png"/><Relationship Id="rId5"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42.png"/><Relationship Id="rId5" Type="http://schemas.openxmlformats.org/officeDocument/2006/relationships/image" Target="../media/image19.png"/><Relationship Id="rId6" Type="http://schemas.openxmlformats.org/officeDocument/2006/relationships/hyperlink" Target="https://www.science.org/doi/pdf/10.1126/science.1152876?casa_token=mb6_AS1D9QcAAAAA:cOwmrnT6H_zDTqiz_jQ1tLfLQGfKVZ3ieyhHEaldzx8JamQ-JBk9q637zkErMfY645-k6KXNv7vtWQ"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www.ncbi.nlm.nih.gov/pmc/articles/PMC3556484/" TargetMode="External"/><Relationship Id="rId4" Type="http://schemas.openxmlformats.org/officeDocument/2006/relationships/hyperlink" Target="https://www.ncbi.nlm.nih.gov/pmc/articles/PMC3556484/" TargetMode="External"/><Relationship Id="rId5" Type="http://schemas.openxmlformats.org/officeDocument/2006/relationships/hyperlink" Target="https://www.ncbi.nlm.nih.gov/pmc/articles/PMC3556484/" TargetMode="External"/><Relationship Id="rId6" Type="http://schemas.openxmlformats.org/officeDocument/2006/relationships/image" Target="../media/image17.png"/><Relationship Id="rId7"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4"/>
          <p:cNvSpPr txBox="1"/>
          <p:nvPr>
            <p:ph type="ctrTitle"/>
          </p:nvPr>
        </p:nvSpPr>
        <p:spPr>
          <a:xfrm>
            <a:off x="1125150" y="371788"/>
            <a:ext cx="6858000" cy="13050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FF0000"/>
              </a:buClr>
              <a:buSzPct val="100000"/>
              <a:buFont typeface="Calibri"/>
              <a:buNone/>
            </a:pPr>
            <a:r>
              <a:rPr b="1" lang="en" sz="4800">
                <a:solidFill>
                  <a:srgbClr val="FF0000"/>
                </a:solidFill>
                <a:latin typeface="Calibri"/>
                <a:ea typeface="Calibri"/>
                <a:cs typeface="Calibri"/>
                <a:sym typeface="Calibri"/>
              </a:rPr>
              <a:t>Deep Learning for Brain Encoding and Decoding</a:t>
            </a:r>
            <a:endParaRPr sz="3000"/>
          </a:p>
        </p:txBody>
      </p:sp>
      <p:sp>
        <p:nvSpPr>
          <p:cNvPr id="184" name="Google Shape;184;p34"/>
          <p:cNvSpPr txBox="1"/>
          <p:nvPr>
            <p:ph idx="1" type="subTitle"/>
          </p:nvPr>
        </p:nvSpPr>
        <p:spPr>
          <a:xfrm>
            <a:off x="592950" y="1847850"/>
            <a:ext cx="7922400" cy="1498800"/>
          </a:xfrm>
          <a:prstGeom prst="rect">
            <a:avLst/>
          </a:prstGeom>
          <a:noFill/>
          <a:ln>
            <a:noFill/>
          </a:ln>
        </p:spPr>
        <p:txBody>
          <a:bodyPr anchorCtr="0" anchor="t" bIns="34275" lIns="68575" spcFirstLastPara="1" rIns="68575" wrap="square" tIns="34275">
            <a:normAutofit fontScale="85000"/>
          </a:bodyPr>
          <a:lstStyle/>
          <a:p>
            <a:pPr indent="0" lvl="0" marL="0" rtl="0" algn="ctr">
              <a:lnSpc>
                <a:spcPct val="90000"/>
              </a:lnSpc>
              <a:spcBef>
                <a:spcPts val="0"/>
              </a:spcBef>
              <a:spcAft>
                <a:spcPts val="0"/>
              </a:spcAft>
              <a:buClr>
                <a:srgbClr val="00B0F0"/>
              </a:buClr>
              <a:buSzPct val="100000"/>
              <a:buNone/>
            </a:pPr>
            <a:r>
              <a:rPr lang="en" sz="2100">
                <a:solidFill>
                  <a:srgbClr val="00B0F0"/>
                </a:solidFill>
              </a:rPr>
              <a:t>Subba Reddy Oota</a:t>
            </a:r>
            <a:r>
              <a:rPr baseline="30000" lang="en" sz="2100">
                <a:solidFill>
                  <a:srgbClr val="00B0F0"/>
                </a:solidFill>
              </a:rPr>
              <a:t>1</a:t>
            </a:r>
            <a:r>
              <a:rPr lang="en" sz="2100">
                <a:solidFill>
                  <a:srgbClr val="00B0F0"/>
                </a:solidFill>
              </a:rPr>
              <a:t>, Manish Gupta</a:t>
            </a:r>
            <a:r>
              <a:rPr baseline="30000" lang="en" sz="2100">
                <a:solidFill>
                  <a:srgbClr val="00B0F0"/>
                </a:solidFill>
              </a:rPr>
              <a:t>2,3</a:t>
            </a:r>
            <a:r>
              <a:rPr lang="en" sz="2100">
                <a:solidFill>
                  <a:srgbClr val="00B0F0"/>
                </a:solidFill>
              </a:rPr>
              <a:t>, Raju S. Bapi</a:t>
            </a:r>
            <a:r>
              <a:rPr baseline="30000" lang="en" sz="2100">
                <a:solidFill>
                  <a:srgbClr val="00B0F0"/>
                </a:solidFill>
              </a:rPr>
              <a:t>2</a:t>
            </a:r>
            <a:r>
              <a:rPr lang="en" sz="2100">
                <a:solidFill>
                  <a:srgbClr val="00B0F0"/>
                </a:solidFill>
              </a:rPr>
              <a:t>, Mariya Toneva</a:t>
            </a:r>
            <a:r>
              <a:rPr baseline="30000" lang="en" sz="2100">
                <a:solidFill>
                  <a:srgbClr val="00B0F0"/>
                </a:solidFill>
              </a:rPr>
              <a:t>4</a:t>
            </a:r>
            <a:endParaRPr/>
          </a:p>
          <a:p>
            <a:pPr indent="0" lvl="0" marL="0" rtl="0" algn="ctr">
              <a:lnSpc>
                <a:spcPct val="90000"/>
              </a:lnSpc>
              <a:spcBef>
                <a:spcPts val="800"/>
              </a:spcBef>
              <a:spcAft>
                <a:spcPts val="0"/>
              </a:spcAft>
              <a:buClr>
                <a:schemeClr val="dk1"/>
              </a:buClr>
              <a:buSzPct val="100000"/>
              <a:buNone/>
            </a:pPr>
            <a:r>
              <a:t/>
            </a:r>
            <a:endParaRPr baseline="30000" sz="1000">
              <a:solidFill>
                <a:srgbClr val="00B050"/>
              </a:solidFill>
            </a:endParaRPr>
          </a:p>
          <a:p>
            <a:pPr indent="0" lvl="0" marL="0" rtl="0" algn="ctr">
              <a:lnSpc>
                <a:spcPct val="90000"/>
              </a:lnSpc>
              <a:spcBef>
                <a:spcPts val="800"/>
              </a:spcBef>
              <a:spcAft>
                <a:spcPts val="0"/>
              </a:spcAft>
              <a:buClr>
                <a:srgbClr val="00B050"/>
              </a:buClr>
              <a:buSzPct val="100000"/>
              <a:buNone/>
            </a:pPr>
            <a:r>
              <a:rPr baseline="30000" lang="en" sz="1700">
                <a:solidFill>
                  <a:srgbClr val="00B050"/>
                </a:solidFill>
              </a:rPr>
              <a:t>1</a:t>
            </a:r>
            <a:r>
              <a:rPr lang="en" sz="1700">
                <a:solidFill>
                  <a:srgbClr val="00B050"/>
                </a:solidFill>
              </a:rPr>
              <a:t>Inria Bordeaux, France; </a:t>
            </a:r>
            <a:r>
              <a:rPr baseline="30000" lang="en" sz="1700">
                <a:solidFill>
                  <a:srgbClr val="00B050"/>
                </a:solidFill>
              </a:rPr>
              <a:t>2</a:t>
            </a:r>
            <a:r>
              <a:rPr lang="en" sz="1700">
                <a:solidFill>
                  <a:srgbClr val="00B050"/>
                </a:solidFill>
              </a:rPr>
              <a:t>IIIT Hyderabad, India; </a:t>
            </a:r>
            <a:r>
              <a:rPr baseline="30000" lang="en" sz="1700">
                <a:solidFill>
                  <a:srgbClr val="00B050"/>
                </a:solidFill>
              </a:rPr>
              <a:t>3</a:t>
            </a:r>
            <a:r>
              <a:rPr lang="en" sz="1700">
                <a:solidFill>
                  <a:srgbClr val="00B050"/>
                </a:solidFill>
              </a:rPr>
              <a:t>Microsoft, India; </a:t>
            </a:r>
            <a:r>
              <a:rPr baseline="30000" lang="en" sz="1700">
                <a:solidFill>
                  <a:srgbClr val="00B050"/>
                </a:solidFill>
              </a:rPr>
              <a:t>4</a:t>
            </a:r>
            <a:r>
              <a:rPr lang="en" sz="1700">
                <a:solidFill>
                  <a:srgbClr val="00B050"/>
                </a:solidFill>
              </a:rPr>
              <a:t>MPI for Software Systems, Germany</a:t>
            </a:r>
            <a:endParaRPr/>
          </a:p>
          <a:p>
            <a:pPr indent="0" lvl="0" marL="0" rtl="0" algn="ctr">
              <a:lnSpc>
                <a:spcPct val="90000"/>
              </a:lnSpc>
              <a:spcBef>
                <a:spcPts val="800"/>
              </a:spcBef>
              <a:spcAft>
                <a:spcPts val="0"/>
              </a:spcAft>
              <a:buClr>
                <a:schemeClr val="dk1"/>
              </a:buClr>
              <a:buSzPct val="63636"/>
              <a:buNone/>
            </a:pPr>
            <a:r>
              <a:t/>
            </a:r>
            <a:endParaRPr sz="1100"/>
          </a:p>
          <a:p>
            <a:pPr indent="0" lvl="0" marL="0" rtl="0" algn="ctr">
              <a:lnSpc>
                <a:spcPct val="90000"/>
              </a:lnSpc>
              <a:spcBef>
                <a:spcPts val="800"/>
              </a:spcBef>
              <a:spcAft>
                <a:spcPts val="0"/>
              </a:spcAft>
              <a:buClr>
                <a:schemeClr val="dk1"/>
              </a:buClr>
              <a:buSzPct val="66666"/>
              <a:buNone/>
            </a:pPr>
            <a:r>
              <a:rPr lang="en"/>
              <a:t>subba-reddy.oota@inria.fr, gmanish@microsoft.com, raju.bapi@iiit.ac.in, mtoneva@mpi-sws.org</a:t>
            </a:r>
            <a:endParaRPr/>
          </a:p>
        </p:txBody>
      </p:sp>
      <p:sp>
        <p:nvSpPr>
          <p:cNvPr id="185" name="Google Shape;185;p3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descr="A picture containing person, wall, indoor, person&#10;&#10;Description automatically generated" id="186" name="Google Shape;186;p34"/>
          <p:cNvPicPr preferRelativeResize="0"/>
          <p:nvPr/>
        </p:nvPicPr>
        <p:blipFill rotWithShape="1">
          <a:blip r:embed="rId3">
            <a:alphaModFix/>
          </a:blip>
          <a:srcRect b="0" l="0" r="0" t="0"/>
          <a:stretch/>
        </p:blipFill>
        <p:spPr>
          <a:xfrm>
            <a:off x="1905000" y="3421595"/>
            <a:ext cx="925188" cy="980799"/>
          </a:xfrm>
          <a:prstGeom prst="rect">
            <a:avLst/>
          </a:prstGeom>
          <a:noFill/>
          <a:ln>
            <a:noFill/>
          </a:ln>
        </p:spPr>
      </p:pic>
      <p:pic>
        <p:nvPicPr>
          <p:cNvPr descr="A picture containing person, person, wall, indoor&#10;&#10;Description automatically generated" id="187" name="Google Shape;187;p34"/>
          <p:cNvPicPr preferRelativeResize="0"/>
          <p:nvPr/>
        </p:nvPicPr>
        <p:blipFill rotWithShape="1">
          <a:blip r:embed="rId4">
            <a:alphaModFix/>
          </a:blip>
          <a:srcRect b="0" l="0" r="0" t="0"/>
          <a:stretch/>
        </p:blipFill>
        <p:spPr>
          <a:xfrm>
            <a:off x="3196590" y="3421594"/>
            <a:ext cx="882075" cy="980800"/>
          </a:xfrm>
          <a:prstGeom prst="rect">
            <a:avLst/>
          </a:prstGeom>
          <a:noFill/>
          <a:ln>
            <a:noFill/>
          </a:ln>
        </p:spPr>
      </p:pic>
      <p:pic>
        <p:nvPicPr>
          <p:cNvPr descr="A picture containing person, indoor, wearing, posing&#10;&#10;Description automatically generated" id="188" name="Google Shape;188;p34"/>
          <p:cNvPicPr preferRelativeResize="0"/>
          <p:nvPr/>
        </p:nvPicPr>
        <p:blipFill rotWithShape="1">
          <a:blip r:embed="rId5">
            <a:alphaModFix/>
          </a:blip>
          <a:srcRect b="0" l="0" r="0" t="0"/>
          <a:stretch/>
        </p:blipFill>
        <p:spPr>
          <a:xfrm>
            <a:off x="4497731" y="3421593"/>
            <a:ext cx="925189" cy="980800"/>
          </a:xfrm>
          <a:prstGeom prst="rect">
            <a:avLst/>
          </a:prstGeom>
          <a:noFill/>
          <a:ln>
            <a:noFill/>
          </a:ln>
        </p:spPr>
      </p:pic>
      <p:pic>
        <p:nvPicPr>
          <p:cNvPr descr="A person smiling for the camera&#10;&#10;Description automatically generated with medium confidence" id="189" name="Google Shape;189;p34"/>
          <p:cNvPicPr preferRelativeResize="0"/>
          <p:nvPr/>
        </p:nvPicPr>
        <p:blipFill rotWithShape="1">
          <a:blip r:embed="rId6">
            <a:alphaModFix/>
          </a:blip>
          <a:srcRect b="0" l="0" r="0" t="0"/>
          <a:stretch/>
        </p:blipFill>
        <p:spPr>
          <a:xfrm>
            <a:off x="5771932" y="3421593"/>
            <a:ext cx="925189" cy="980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3"/>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Classic encoding model finding: Audio</a:t>
            </a:r>
            <a:endParaRPr/>
          </a:p>
        </p:txBody>
      </p:sp>
      <p:sp>
        <p:nvSpPr>
          <p:cNvPr id="335" name="Google Shape;335;p43"/>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36" name="Google Shape;336;p43"/>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3"/>
              </a:rPr>
              <a:t>Santoro, Roberta, Michelle Moerel, Federico De Martino, Rainer Goebel, Kamil Ugurbil, Essa Yacoub, and Elia Formisano. "Encoding of natural sounds at multiple spectral and temporal resolutions in the human auditory cortex." PLoS computational biology 10, no. 1 (2014): e1003412.</a:t>
            </a:r>
            <a:endParaRPr/>
          </a:p>
        </p:txBody>
      </p:sp>
      <p:pic>
        <p:nvPicPr>
          <p:cNvPr id="337" name="Google Shape;337;p43"/>
          <p:cNvPicPr preferRelativeResize="0"/>
          <p:nvPr/>
        </p:nvPicPr>
        <p:blipFill>
          <a:blip r:embed="rId4">
            <a:alphaModFix/>
          </a:blip>
          <a:stretch>
            <a:fillRect/>
          </a:stretch>
        </p:blipFill>
        <p:spPr>
          <a:xfrm>
            <a:off x="5621675" y="542875"/>
            <a:ext cx="3392269" cy="3833874"/>
          </a:xfrm>
          <a:prstGeom prst="rect">
            <a:avLst/>
          </a:prstGeom>
          <a:noFill/>
          <a:ln>
            <a:noFill/>
          </a:ln>
        </p:spPr>
      </p:pic>
      <p:sp>
        <p:nvSpPr>
          <p:cNvPr id="338" name="Google Shape;338;p43"/>
          <p:cNvSpPr txBox="1"/>
          <p:nvPr/>
        </p:nvSpPr>
        <p:spPr>
          <a:xfrm>
            <a:off x="199475" y="854050"/>
            <a:ext cx="5422200" cy="13833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natural sounds (speech, music, nature, tools)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spectro-temporal filters that are selective for modulations along space and/or time</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 listening</a:t>
            </a:r>
            <a:endParaRPr/>
          </a:p>
        </p:txBody>
      </p:sp>
      <p:grpSp>
        <p:nvGrpSpPr>
          <p:cNvPr id="339" name="Google Shape;339;p43"/>
          <p:cNvGrpSpPr/>
          <p:nvPr/>
        </p:nvGrpSpPr>
        <p:grpSpPr>
          <a:xfrm>
            <a:off x="165800" y="2252363"/>
            <a:ext cx="3232949" cy="2066951"/>
            <a:chOff x="165800" y="2252363"/>
            <a:chExt cx="3232949" cy="2066951"/>
          </a:xfrm>
        </p:grpSpPr>
        <p:pic>
          <p:nvPicPr>
            <p:cNvPr id="340" name="Google Shape;340;p43"/>
            <p:cNvPicPr preferRelativeResize="0"/>
            <p:nvPr/>
          </p:nvPicPr>
          <p:blipFill rotWithShape="1">
            <a:blip r:embed="rId5">
              <a:alphaModFix/>
            </a:blip>
            <a:srcRect b="0" l="0" r="33337" t="0"/>
            <a:stretch/>
          </p:blipFill>
          <p:spPr>
            <a:xfrm>
              <a:off x="826850" y="2601263"/>
              <a:ext cx="2571899" cy="1718051"/>
            </a:xfrm>
            <a:prstGeom prst="rect">
              <a:avLst/>
            </a:prstGeom>
            <a:noFill/>
            <a:ln>
              <a:noFill/>
            </a:ln>
          </p:spPr>
        </p:pic>
        <p:sp>
          <p:nvSpPr>
            <p:cNvPr id="341" name="Google Shape;341;p43"/>
            <p:cNvSpPr txBox="1"/>
            <p:nvPr/>
          </p:nvSpPr>
          <p:spPr>
            <a:xfrm>
              <a:off x="1089928" y="2252363"/>
              <a:ext cx="66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spatial</a:t>
              </a:r>
              <a:endParaRPr>
                <a:latin typeface="Calibri"/>
                <a:ea typeface="Calibri"/>
                <a:cs typeface="Calibri"/>
                <a:sym typeface="Calibri"/>
              </a:endParaRPr>
            </a:p>
          </p:txBody>
        </p:sp>
        <p:sp>
          <p:nvSpPr>
            <p:cNvPr id="342" name="Google Shape;342;p43"/>
            <p:cNvSpPr txBox="1"/>
            <p:nvPr/>
          </p:nvSpPr>
          <p:spPr>
            <a:xfrm>
              <a:off x="2358002" y="2252363"/>
              <a:ext cx="94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temporal</a:t>
              </a:r>
              <a:endParaRPr>
                <a:latin typeface="Calibri"/>
                <a:ea typeface="Calibri"/>
                <a:cs typeface="Calibri"/>
                <a:sym typeface="Calibri"/>
              </a:endParaRPr>
            </a:p>
          </p:txBody>
        </p:sp>
        <p:pic>
          <p:nvPicPr>
            <p:cNvPr id="343" name="Google Shape;343;p43"/>
            <p:cNvPicPr preferRelativeResize="0"/>
            <p:nvPr/>
          </p:nvPicPr>
          <p:blipFill rotWithShape="1">
            <a:blip r:embed="rId6">
              <a:alphaModFix/>
            </a:blip>
            <a:srcRect b="65958" l="52994" r="0" t="-955"/>
            <a:stretch/>
          </p:blipFill>
          <p:spPr>
            <a:xfrm>
              <a:off x="165800" y="2403764"/>
              <a:ext cx="593250" cy="531050"/>
            </a:xfrm>
            <a:prstGeom prst="rect">
              <a:avLst/>
            </a:prstGeom>
            <a:noFill/>
            <a:ln>
              <a:noFill/>
            </a:ln>
          </p:spPr>
        </p:pic>
      </p:grpSp>
      <p:sp>
        <p:nvSpPr>
          <p:cNvPr id="344" name="Google Shape;344;p43"/>
          <p:cNvSpPr txBox="1"/>
          <p:nvPr/>
        </p:nvSpPr>
        <p:spPr>
          <a:xfrm>
            <a:off x="3529063" y="2571750"/>
            <a:ext cx="1962300" cy="15855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Calibri"/>
                <a:ea typeface="Calibri"/>
                <a:cs typeface="Calibri"/>
                <a:sym typeface="Calibri"/>
              </a:rPr>
              <a:t>posterior/dorsal auditory: coarse spectral info &amp; high temporal precision</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0" lvl="0" marL="0" rtl="0" algn="l">
              <a:spcBef>
                <a:spcPts val="0"/>
              </a:spcBef>
              <a:spcAft>
                <a:spcPts val="0"/>
              </a:spcAft>
              <a:buNone/>
            </a:pPr>
            <a:r>
              <a:rPr lang="en" sz="1300">
                <a:latin typeface="Calibri"/>
                <a:ea typeface="Calibri"/>
                <a:cs typeface="Calibri"/>
                <a:sym typeface="Calibri"/>
              </a:rPr>
              <a:t>anterior/ventral auditory: fine-grained spectral &amp; low temporal precision</a:t>
            </a:r>
            <a:endParaRPr sz="13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4"/>
          <p:cNvSpPr txBox="1"/>
          <p:nvPr>
            <p:ph type="title"/>
          </p:nvPr>
        </p:nvSpPr>
        <p:spPr>
          <a:xfrm>
            <a:off x="0" y="1"/>
            <a:ext cx="9144000" cy="7143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Deep learning models enable data-driven encoding models for naturalistic stimuli</a:t>
            </a:r>
            <a:endParaRPr/>
          </a:p>
        </p:txBody>
      </p:sp>
      <p:sp>
        <p:nvSpPr>
          <p:cNvPr id="350" name="Google Shape;350;p44"/>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351" name="Google Shape;351;p44"/>
          <p:cNvGrpSpPr/>
          <p:nvPr/>
        </p:nvGrpSpPr>
        <p:grpSpPr>
          <a:xfrm>
            <a:off x="3241650" y="1077550"/>
            <a:ext cx="2358900" cy="1335500"/>
            <a:chOff x="3392550" y="1272300"/>
            <a:chExt cx="2358900" cy="1335500"/>
          </a:xfrm>
        </p:grpSpPr>
        <p:pic>
          <p:nvPicPr>
            <p:cNvPr id="352" name="Google Shape;352;p44"/>
            <p:cNvPicPr preferRelativeResize="0"/>
            <p:nvPr/>
          </p:nvPicPr>
          <p:blipFill>
            <a:blip r:embed="rId3">
              <a:alphaModFix/>
            </a:blip>
            <a:stretch>
              <a:fillRect/>
            </a:stretch>
          </p:blipFill>
          <p:spPr>
            <a:xfrm>
              <a:off x="3984699" y="1887900"/>
              <a:ext cx="720300" cy="719900"/>
            </a:xfrm>
            <a:prstGeom prst="rect">
              <a:avLst/>
            </a:prstGeom>
            <a:noFill/>
            <a:ln>
              <a:noFill/>
            </a:ln>
          </p:spPr>
        </p:pic>
        <p:sp>
          <p:nvSpPr>
            <p:cNvPr id="353" name="Google Shape;353;p44"/>
            <p:cNvSpPr txBox="1"/>
            <p:nvPr/>
          </p:nvSpPr>
          <p:spPr>
            <a:xfrm>
              <a:off x="3392550" y="1272300"/>
              <a:ext cx="2358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more stimulus properties that affect brain activity</a:t>
              </a:r>
              <a:endParaRPr>
                <a:latin typeface="Calibri"/>
                <a:ea typeface="Calibri"/>
                <a:cs typeface="Calibri"/>
                <a:sym typeface="Calibri"/>
              </a:endParaRPr>
            </a:p>
          </p:txBody>
        </p:sp>
        <p:sp>
          <p:nvSpPr>
            <p:cNvPr id="354" name="Google Shape;354;p44"/>
            <p:cNvSpPr/>
            <p:nvPr/>
          </p:nvSpPr>
          <p:spPr>
            <a:xfrm>
              <a:off x="4076850" y="1967800"/>
              <a:ext cx="536400" cy="5463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44"/>
          <p:cNvGrpSpPr/>
          <p:nvPr/>
        </p:nvGrpSpPr>
        <p:grpSpPr>
          <a:xfrm>
            <a:off x="649000" y="1077550"/>
            <a:ext cx="2190300" cy="1341801"/>
            <a:chOff x="799900" y="1272300"/>
            <a:chExt cx="2190300" cy="1341801"/>
          </a:xfrm>
        </p:grpSpPr>
        <p:pic>
          <p:nvPicPr>
            <p:cNvPr id="356" name="Google Shape;356;p44"/>
            <p:cNvPicPr preferRelativeResize="0"/>
            <p:nvPr/>
          </p:nvPicPr>
          <p:blipFill>
            <a:blip r:embed="rId4">
              <a:alphaModFix/>
            </a:blip>
            <a:stretch>
              <a:fillRect/>
            </a:stretch>
          </p:blipFill>
          <p:spPr>
            <a:xfrm>
              <a:off x="1969975" y="1967800"/>
              <a:ext cx="407925" cy="646301"/>
            </a:xfrm>
            <a:prstGeom prst="rect">
              <a:avLst/>
            </a:prstGeom>
            <a:noFill/>
            <a:ln>
              <a:noFill/>
            </a:ln>
          </p:spPr>
        </p:pic>
        <p:pic>
          <p:nvPicPr>
            <p:cNvPr id="357" name="Google Shape;357;p44"/>
            <p:cNvPicPr preferRelativeResize="0"/>
            <p:nvPr/>
          </p:nvPicPr>
          <p:blipFill rotWithShape="1">
            <a:blip r:embed="rId5">
              <a:alphaModFix/>
            </a:blip>
            <a:srcRect b="72053" l="61930" r="34476" t="17464"/>
            <a:stretch/>
          </p:blipFill>
          <p:spPr>
            <a:xfrm>
              <a:off x="1074248" y="1967801"/>
              <a:ext cx="616147" cy="562351"/>
            </a:xfrm>
            <a:prstGeom prst="rect">
              <a:avLst/>
            </a:prstGeom>
            <a:noFill/>
            <a:ln>
              <a:noFill/>
            </a:ln>
          </p:spPr>
        </p:pic>
        <p:sp>
          <p:nvSpPr>
            <p:cNvPr id="358" name="Google Shape;358;p44"/>
            <p:cNvSpPr txBox="1"/>
            <p:nvPr/>
          </p:nvSpPr>
          <p:spPr>
            <a:xfrm>
              <a:off x="799900" y="1272300"/>
              <a:ext cx="219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more naturalistic stimuli</a:t>
              </a:r>
              <a:endParaRPr>
                <a:latin typeface="Calibri"/>
                <a:ea typeface="Calibri"/>
                <a:cs typeface="Calibri"/>
                <a:sym typeface="Calibri"/>
              </a:endParaRPr>
            </a:p>
          </p:txBody>
        </p:sp>
      </p:grpSp>
      <p:grpSp>
        <p:nvGrpSpPr>
          <p:cNvPr id="359" name="Google Shape;359;p44"/>
          <p:cNvGrpSpPr/>
          <p:nvPr/>
        </p:nvGrpSpPr>
        <p:grpSpPr>
          <a:xfrm>
            <a:off x="5893875" y="1077550"/>
            <a:ext cx="2904000" cy="1335500"/>
            <a:chOff x="5893875" y="1229950"/>
            <a:chExt cx="2904000" cy="1335500"/>
          </a:xfrm>
        </p:grpSpPr>
        <p:grpSp>
          <p:nvGrpSpPr>
            <p:cNvPr id="360" name="Google Shape;360;p44"/>
            <p:cNvGrpSpPr/>
            <p:nvPr/>
          </p:nvGrpSpPr>
          <p:grpSpPr>
            <a:xfrm>
              <a:off x="6002888" y="1845550"/>
              <a:ext cx="2245150" cy="719900"/>
              <a:chOff x="6044763" y="1715625"/>
              <a:chExt cx="2245150" cy="719900"/>
            </a:xfrm>
          </p:grpSpPr>
          <p:pic>
            <p:nvPicPr>
              <p:cNvPr id="361" name="Google Shape;361;p44"/>
              <p:cNvPicPr preferRelativeResize="0"/>
              <p:nvPr/>
            </p:nvPicPr>
            <p:blipFill rotWithShape="1">
              <a:blip r:embed="rId6">
                <a:alphaModFix/>
              </a:blip>
              <a:srcRect b="9353" l="46230" r="37200" t="73121"/>
              <a:stretch/>
            </p:blipFill>
            <p:spPr>
              <a:xfrm>
                <a:off x="6044763" y="1896846"/>
                <a:ext cx="1357225" cy="498726"/>
              </a:xfrm>
              <a:prstGeom prst="rect">
                <a:avLst/>
              </a:prstGeom>
              <a:noFill/>
              <a:ln>
                <a:noFill/>
              </a:ln>
            </p:spPr>
          </p:pic>
          <p:pic>
            <p:nvPicPr>
              <p:cNvPr id="362" name="Google Shape;362;p44"/>
              <p:cNvPicPr preferRelativeResize="0"/>
              <p:nvPr/>
            </p:nvPicPr>
            <p:blipFill rotWithShape="1">
              <a:blip r:embed="rId6">
                <a:alphaModFix/>
              </a:blip>
              <a:srcRect b="9352" l="62543" r="27799" t="67863"/>
              <a:stretch/>
            </p:blipFill>
            <p:spPr>
              <a:xfrm>
                <a:off x="7411613" y="1715625"/>
                <a:ext cx="878300" cy="719900"/>
              </a:xfrm>
              <a:prstGeom prst="rect">
                <a:avLst/>
              </a:prstGeom>
              <a:noFill/>
              <a:ln>
                <a:noFill/>
              </a:ln>
            </p:spPr>
          </p:pic>
          <p:sp>
            <p:nvSpPr>
              <p:cNvPr id="363" name="Google Shape;363;p44"/>
              <p:cNvSpPr/>
              <p:nvPr/>
            </p:nvSpPr>
            <p:spPr>
              <a:xfrm>
                <a:off x="6419275" y="1944350"/>
                <a:ext cx="658500" cy="27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4"/>
              <p:cNvSpPr txBox="1"/>
              <p:nvPr/>
            </p:nvSpPr>
            <p:spPr>
              <a:xfrm>
                <a:off x="6285175" y="1869913"/>
                <a:ext cx="92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&lt;0,1,...0&gt;</a:t>
                </a:r>
                <a:endParaRPr>
                  <a:latin typeface="Montserrat"/>
                  <a:ea typeface="Montserrat"/>
                  <a:cs typeface="Montserrat"/>
                  <a:sym typeface="Montserrat"/>
                </a:endParaRPr>
              </a:p>
            </p:txBody>
          </p:sp>
        </p:grpSp>
        <p:sp>
          <p:nvSpPr>
            <p:cNvPr id="365" name="Google Shape;365;p44"/>
            <p:cNvSpPr txBox="1"/>
            <p:nvPr/>
          </p:nvSpPr>
          <p:spPr>
            <a:xfrm>
              <a:off x="5893875" y="1229950"/>
              <a:ext cx="290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simple stim. representations explain less variance in brain activity</a:t>
              </a:r>
              <a:endParaRPr>
                <a:latin typeface="Calibri"/>
                <a:ea typeface="Calibri"/>
                <a:cs typeface="Calibri"/>
                <a:sym typeface="Calibri"/>
              </a:endParaRPr>
            </a:p>
          </p:txBody>
        </p:sp>
      </p:grpSp>
      <p:grpSp>
        <p:nvGrpSpPr>
          <p:cNvPr id="366" name="Google Shape;366;p44"/>
          <p:cNvGrpSpPr/>
          <p:nvPr/>
        </p:nvGrpSpPr>
        <p:grpSpPr>
          <a:xfrm>
            <a:off x="841062" y="3047538"/>
            <a:ext cx="7328158" cy="1639275"/>
            <a:chOff x="841062" y="3047538"/>
            <a:chExt cx="7328158" cy="1639275"/>
          </a:xfrm>
        </p:grpSpPr>
        <p:pic>
          <p:nvPicPr>
            <p:cNvPr id="367" name="Google Shape;367;p44"/>
            <p:cNvPicPr preferRelativeResize="0"/>
            <p:nvPr/>
          </p:nvPicPr>
          <p:blipFill rotWithShape="1">
            <a:blip r:embed="rId7">
              <a:alphaModFix/>
            </a:blip>
            <a:srcRect b="0" l="84013" r="0" t="0"/>
            <a:stretch/>
          </p:blipFill>
          <p:spPr>
            <a:xfrm>
              <a:off x="841062" y="3047538"/>
              <a:ext cx="882924" cy="934900"/>
            </a:xfrm>
            <a:prstGeom prst="rect">
              <a:avLst/>
            </a:prstGeom>
            <a:noFill/>
            <a:ln>
              <a:noFill/>
            </a:ln>
          </p:spPr>
        </p:pic>
        <p:sp>
          <p:nvSpPr>
            <p:cNvPr id="368" name="Google Shape;368;p44"/>
            <p:cNvSpPr txBox="1"/>
            <p:nvPr/>
          </p:nvSpPr>
          <p:spPr>
            <a:xfrm>
              <a:off x="1814038" y="3047538"/>
              <a:ext cx="5373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t>DeepMind’s New AI Taught Itself to Be the World’s Greatest Go Player</a:t>
              </a:r>
              <a:endParaRPr sz="1300" u="sng"/>
            </a:p>
            <a:p>
              <a:pPr indent="0" lvl="0" marL="0" rtl="0" algn="l">
                <a:spcBef>
                  <a:spcPts val="0"/>
                </a:spcBef>
                <a:spcAft>
                  <a:spcPts val="0"/>
                </a:spcAft>
                <a:buNone/>
              </a:pPr>
              <a:r>
                <a:rPr lang="en" sz="1000">
                  <a:solidFill>
                    <a:srgbClr val="999999"/>
                  </a:solidFill>
                </a:rPr>
                <a:t>Singularity Hub</a:t>
              </a:r>
              <a:endParaRPr sz="1000">
                <a:solidFill>
                  <a:srgbClr val="999999"/>
                </a:solidFill>
              </a:endParaRPr>
            </a:p>
          </p:txBody>
        </p:sp>
        <p:grpSp>
          <p:nvGrpSpPr>
            <p:cNvPr id="369" name="Google Shape;369;p44"/>
            <p:cNvGrpSpPr/>
            <p:nvPr/>
          </p:nvGrpSpPr>
          <p:grpSpPr>
            <a:xfrm>
              <a:off x="2660988" y="3798963"/>
              <a:ext cx="5508233" cy="887850"/>
              <a:chOff x="3225975" y="2631775"/>
              <a:chExt cx="5508233" cy="887850"/>
            </a:xfrm>
          </p:grpSpPr>
          <p:grpSp>
            <p:nvGrpSpPr>
              <p:cNvPr id="370" name="Google Shape;370;p44"/>
              <p:cNvGrpSpPr/>
              <p:nvPr/>
            </p:nvGrpSpPr>
            <p:grpSpPr>
              <a:xfrm>
                <a:off x="4174175" y="2631775"/>
                <a:ext cx="4560033" cy="887850"/>
                <a:chOff x="4174175" y="2631775"/>
                <a:chExt cx="4560033" cy="887850"/>
              </a:xfrm>
            </p:grpSpPr>
            <p:pic>
              <p:nvPicPr>
                <p:cNvPr id="371" name="Google Shape;371;p44"/>
                <p:cNvPicPr preferRelativeResize="0"/>
                <p:nvPr/>
              </p:nvPicPr>
              <p:blipFill rotWithShape="1">
                <a:blip r:embed="rId8">
                  <a:alphaModFix/>
                </a:blip>
                <a:srcRect b="0" l="83759" r="0" t="0"/>
                <a:stretch/>
              </p:blipFill>
              <p:spPr>
                <a:xfrm>
                  <a:off x="7830509" y="2631775"/>
                  <a:ext cx="903699" cy="887850"/>
                </a:xfrm>
                <a:prstGeom prst="rect">
                  <a:avLst/>
                </a:prstGeom>
                <a:noFill/>
                <a:ln>
                  <a:noFill/>
                </a:ln>
              </p:spPr>
            </p:pic>
            <p:sp>
              <p:nvSpPr>
                <p:cNvPr id="372" name="Google Shape;372;p44"/>
                <p:cNvSpPr/>
                <p:nvPr/>
              </p:nvSpPr>
              <p:spPr>
                <a:xfrm>
                  <a:off x="4174175" y="2873025"/>
                  <a:ext cx="1135200" cy="17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44"/>
              <p:cNvSpPr txBox="1"/>
              <p:nvPr/>
            </p:nvSpPr>
            <p:spPr>
              <a:xfrm>
                <a:off x="3225975" y="2664050"/>
                <a:ext cx="4608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t>Meet GPT-3. It Has Learned to Code (and Blog and Argue)</a:t>
                </a:r>
                <a:endParaRPr sz="1300" u="sng"/>
              </a:p>
              <a:p>
                <a:pPr indent="0" lvl="0" marL="0" rtl="0" algn="l">
                  <a:spcBef>
                    <a:spcPts val="0"/>
                  </a:spcBef>
                  <a:spcAft>
                    <a:spcPts val="0"/>
                  </a:spcAft>
                  <a:buNone/>
                </a:pPr>
                <a:r>
                  <a:rPr lang="en" sz="1000">
                    <a:solidFill>
                      <a:srgbClr val="999999"/>
                    </a:solidFill>
                  </a:rPr>
                  <a:t>The New York Times</a:t>
                </a:r>
                <a:endParaRPr sz="1000">
                  <a:solidFill>
                    <a:srgbClr val="999999"/>
                  </a:solidFil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5"/>
          <p:cNvSpPr txBox="1"/>
          <p:nvPr>
            <p:ph type="title"/>
          </p:nvPr>
        </p:nvSpPr>
        <p:spPr>
          <a:xfrm>
            <a:off x="0" y="1"/>
            <a:ext cx="9144000" cy="7143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Data-driven encoding models evaluate the relationships between brains and deep learning models</a:t>
            </a:r>
            <a:endParaRPr/>
          </a:p>
        </p:txBody>
      </p:sp>
      <p:sp>
        <p:nvSpPr>
          <p:cNvPr id="379" name="Google Shape;379;p45"/>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cxnSp>
        <p:nvCxnSpPr>
          <p:cNvPr id="380" name="Google Shape;380;p45"/>
          <p:cNvCxnSpPr/>
          <p:nvPr/>
        </p:nvCxnSpPr>
        <p:spPr>
          <a:xfrm>
            <a:off x="2430639" y="2762178"/>
            <a:ext cx="712500" cy="511500"/>
          </a:xfrm>
          <a:prstGeom prst="straightConnector1">
            <a:avLst/>
          </a:prstGeom>
          <a:noFill/>
          <a:ln cap="flat" cmpd="sng" w="38100">
            <a:solidFill>
              <a:srgbClr val="999999"/>
            </a:solidFill>
            <a:prstDash val="solid"/>
            <a:round/>
            <a:headEnd len="med" w="med" type="none"/>
            <a:tailEnd len="med" w="med" type="triangle"/>
          </a:ln>
        </p:spPr>
      </p:cxnSp>
      <p:sp>
        <p:nvSpPr>
          <p:cNvPr id="381" name="Google Shape;381;p45"/>
          <p:cNvSpPr/>
          <p:nvPr/>
        </p:nvSpPr>
        <p:spPr>
          <a:xfrm>
            <a:off x="3182224" y="2839835"/>
            <a:ext cx="622200" cy="621900"/>
          </a:xfrm>
          <a:prstGeom prst="donut">
            <a:avLst>
              <a:gd fmla="val 27861" name="adj"/>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 name="Google Shape;382;p45"/>
          <p:cNvCxnSpPr/>
          <p:nvPr/>
        </p:nvCxnSpPr>
        <p:spPr>
          <a:xfrm>
            <a:off x="3379268" y="3210080"/>
            <a:ext cx="221400" cy="1500"/>
          </a:xfrm>
          <a:prstGeom prst="straightConnector1">
            <a:avLst/>
          </a:prstGeom>
          <a:noFill/>
          <a:ln cap="flat" cmpd="sng" w="9525">
            <a:solidFill>
              <a:srgbClr val="595959"/>
            </a:solidFill>
            <a:prstDash val="solid"/>
            <a:round/>
            <a:headEnd len="med" w="med" type="none"/>
            <a:tailEnd len="med" w="med" type="none"/>
          </a:ln>
        </p:spPr>
      </p:cxnSp>
      <p:cxnSp>
        <p:nvCxnSpPr>
          <p:cNvPr id="383" name="Google Shape;383;p45"/>
          <p:cNvCxnSpPr/>
          <p:nvPr/>
        </p:nvCxnSpPr>
        <p:spPr>
          <a:xfrm flipH="1">
            <a:off x="3157136" y="3210080"/>
            <a:ext cx="225600" cy="304800"/>
          </a:xfrm>
          <a:prstGeom prst="straightConnector1">
            <a:avLst/>
          </a:prstGeom>
          <a:noFill/>
          <a:ln cap="flat" cmpd="sng" w="9525">
            <a:solidFill>
              <a:srgbClr val="595959"/>
            </a:solidFill>
            <a:prstDash val="solid"/>
            <a:round/>
            <a:headEnd len="med" w="med" type="none"/>
            <a:tailEnd len="med" w="med" type="none"/>
          </a:ln>
        </p:spPr>
      </p:cxnSp>
      <p:cxnSp>
        <p:nvCxnSpPr>
          <p:cNvPr id="384" name="Google Shape;384;p45"/>
          <p:cNvCxnSpPr/>
          <p:nvPr/>
        </p:nvCxnSpPr>
        <p:spPr>
          <a:xfrm flipH="1">
            <a:off x="3377337" y="3210080"/>
            <a:ext cx="225600" cy="304800"/>
          </a:xfrm>
          <a:prstGeom prst="straightConnector1">
            <a:avLst/>
          </a:prstGeom>
          <a:noFill/>
          <a:ln cap="flat" cmpd="sng" w="9525">
            <a:solidFill>
              <a:srgbClr val="595959"/>
            </a:solidFill>
            <a:prstDash val="solid"/>
            <a:round/>
            <a:headEnd len="med" w="med" type="none"/>
            <a:tailEnd len="med" w="med" type="none"/>
          </a:ln>
        </p:spPr>
      </p:cxnSp>
      <p:cxnSp>
        <p:nvCxnSpPr>
          <p:cNvPr id="385" name="Google Shape;385;p45"/>
          <p:cNvCxnSpPr/>
          <p:nvPr/>
        </p:nvCxnSpPr>
        <p:spPr>
          <a:xfrm>
            <a:off x="3156987" y="3514790"/>
            <a:ext cx="221400" cy="1500"/>
          </a:xfrm>
          <a:prstGeom prst="straightConnector1">
            <a:avLst/>
          </a:prstGeom>
          <a:noFill/>
          <a:ln cap="flat" cmpd="sng" w="9525">
            <a:solidFill>
              <a:srgbClr val="595959"/>
            </a:solidFill>
            <a:prstDash val="solid"/>
            <a:round/>
            <a:headEnd len="med" w="med" type="none"/>
            <a:tailEnd len="med" w="med" type="none"/>
          </a:ln>
        </p:spPr>
      </p:cxnSp>
      <p:cxnSp>
        <p:nvCxnSpPr>
          <p:cNvPr id="386" name="Google Shape;386;p45"/>
          <p:cNvCxnSpPr/>
          <p:nvPr/>
        </p:nvCxnSpPr>
        <p:spPr>
          <a:xfrm>
            <a:off x="3156987" y="3516236"/>
            <a:ext cx="1500" cy="126600"/>
          </a:xfrm>
          <a:prstGeom prst="straightConnector1">
            <a:avLst/>
          </a:prstGeom>
          <a:noFill/>
          <a:ln cap="flat" cmpd="sng" w="9525">
            <a:solidFill>
              <a:srgbClr val="595959"/>
            </a:solidFill>
            <a:prstDash val="solid"/>
            <a:round/>
            <a:headEnd len="med" w="med" type="none"/>
            <a:tailEnd len="med" w="med" type="none"/>
          </a:ln>
        </p:spPr>
      </p:cxnSp>
      <p:cxnSp>
        <p:nvCxnSpPr>
          <p:cNvPr id="387" name="Google Shape;387;p45"/>
          <p:cNvCxnSpPr/>
          <p:nvPr/>
        </p:nvCxnSpPr>
        <p:spPr>
          <a:xfrm>
            <a:off x="3377188" y="3516236"/>
            <a:ext cx="1500" cy="126600"/>
          </a:xfrm>
          <a:prstGeom prst="straightConnector1">
            <a:avLst/>
          </a:prstGeom>
          <a:noFill/>
          <a:ln cap="flat" cmpd="sng" w="9525">
            <a:solidFill>
              <a:srgbClr val="595959"/>
            </a:solidFill>
            <a:prstDash val="solid"/>
            <a:round/>
            <a:headEnd len="med" w="med" type="none"/>
            <a:tailEnd len="med" w="med" type="none"/>
          </a:ln>
        </p:spPr>
      </p:cxnSp>
      <p:cxnSp>
        <p:nvCxnSpPr>
          <p:cNvPr id="388" name="Google Shape;388;p45"/>
          <p:cNvCxnSpPr/>
          <p:nvPr/>
        </p:nvCxnSpPr>
        <p:spPr>
          <a:xfrm flipH="1" rot="10800000">
            <a:off x="3377188" y="3218363"/>
            <a:ext cx="229800" cy="314700"/>
          </a:xfrm>
          <a:prstGeom prst="straightConnector1">
            <a:avLst/>
          </a:prstGeom>
          <a:noFill/>
          <a:ln cap="flat" cmpd="sng" w="9525">
            <a:solidFill>
              <a:srgbClr val="595959"/>
            </a:solidFill>
            <a:prstDash val="solid"/>
            <a:round/>
            <a:headEnd len="med" w="med" type="none"/>
            <a:tailEnd len="med" w="med" type="none"/>
          </a:ln>
        </p:spPr>
      </p:cxnSp>
      <p:cxnSp>
        <p:nvCxnSpPr>
          <p:cNvPr id="389" name="Google Shape;389;p45"/>
          <p:cNvCxnSpPr/>
          <p:nvPr/>
        </p:nvCxnSpPr>
        <p:spPr>
          <a:xfrm rot="10800000">
            <a:off x="3158188" y="3533063"/>
            <a:ext cx="219000" cy="0"/>
          </a:xfrm>
          <a:prstGeom prst="straightConnector1">
            <a:avLst/>
          </a:prstGeom>
          <a:noFill/>
          <a:ln cap="flat" cmpd="sng" w="9525">
            <a:solidFill>
              <a:srgbClr val="595959"/>
            </a:solidFill>
            <a:prstDash val="solid"/>
            <a:round/>
            <a:headEnd len="med" w="med" type="none"/>
            <a:tailEnd len="med" w="med" type="none"/>
          </a:ln>
        </p:spPr>
      </p:cxnSp>
      <p:cxnSp>
        <p:nvCxnSpPr>
          <p:cNvPr id="390" name="Google Shape;390;p45"/>
          <p:cNvCxnSpPr/>
          <p:nvPr/>
        </p:nvCxnSpPr>
        <p:spPr>
          <a:xfrm>
            <a:off x="3603269" y="3213133"/>
            <a:ext cx="4200" cy="4500"/>
          </a:xfrm>
          <a:prstGeom prst="straightConnector1">
            <a:avLst/>
          </a:prstGeom>
          <a:noFill/>
          <a:ln cap="flat" cmpd="sng" w="9525">
            <a:solidFill>
              <a:srgbClr val="595959"/>
            </a:solidFill>
            <a:prstDash val="solid"/>
            <a:round/>
            <a:headEnd len="med" w="med" type="none"/>
            <a:tailEnd len="med" w="med" type="none"/>
          </a:ln>
        </p:spPr>
      </p:cxnSp>
      <p:sp>
        <p:nvSpPr>
          <p:cNvPr id="391" name="Google Shape;391;p45"/>
          <p:cNvSpPr/>
          <p:nvPr/>
        </p:nvSpPr>
        <p:spPr>
          <a:xfrm>
            <a:off x="3158735" y="3213133"/>
            <a:ext cx="442200" cy="299700"/>
          </a:xfrm>
          <a:prstGeom prst="parallelogram">
            <a:avLst>
              <a:gd fmla="val 74642" name="adj"/>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5"/>
          <p:cNvSpPr/>
          <p:nvPr/>
        </p:nvSpPr>
        <p:spPr>
          <a:xfrm flipH="1" rot="-5400000">
            <a:off x="3325177" y="3263630"/>
            <a:ext cx="327600" cy="224100"/>
          </a:xfrm>
          <a:prstGeom prst="parallelogram">
            <a:avLst>
              <a:gd fmla="val 120428" name="adj"/>
            </a:avLst>
          </a:prstGeom>
          <a:solidFill>
            <a:srgbClr val="A2C4C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5"/>
          <p:cNvSpPr/>
          <p:nvPr/>
        </p:nvSpPr>
        <p:spPr>
          <a:xfrm>
            <a:off x="3158981" y="3534879"/>
            <a:ext cx="219000" cy="110100"/>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5"/>
          <p:cNvSpPr/>
          <p:nvPr/>
        </p:nvSpPr>
        <p:spPr>
          <a:xfrm>
            <a:off x="3159761" y="3511608"/>
            <a:ext cx="219000" cy="22500"/>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5"/>
          <p:cNvSpPr txBox="1"/>
          <p:nvPr/>
        </p:nvSpPr>
        <p:spPr>
          <a:xfrm>
            <a:off x="3286618" y="2787816"/>
            <a:ext cx="561600" cy="3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fMRI</a:t>
            </a:r>
            <a:endParaRPr sz="800">
              <a:latin typeface="Montserrat"/>
              <a:ea typeface="Montserrat"/>
              <a:cs typeface="Montserrat"/>
              <a:sym typeface="Montserrat"/>
            </a:endParaRPr>
          </a:p>
        </p:txBody>
      </p:sp>
      <p:sp>
        <p:nvSpPr>
          <p:cNvPr id="396" name="Google Shape;396;p45"/>
          <p:cNvSpPr/>
          <p:nvPr/>
        </p:nvSpPr>
        <p:spPr>
          <a:xfrm rot="-2315350">
            <a:off x="3345403" y="3540001"/>
            <a:ext cx="75994" cy="88125"/>
          </a:xfrm>
          <a:prstGeom prst="parallelogram">
            <a:avLst>
              <a:gd fmla="val 8333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45"/>
          <p:cNvGrpSpPr/>
          <p:nvPr/>
        </p:nvGrpSpPr>
        <p:grpSpPr>
          <a:xfrm>
            <a:off x="3829471" y="2844779"/>
            <a:ext cx="1234305" cy="744551"/>
            <a:chOff x="2854174" y="3423503"/>
            <a:chExt cx="1063140" cy="641301"/>
          </a:xfrm>
        </p:grpSpPr>
        <p:cxnSp>
          <p:nvCxnSpPr>
            <p:cNvPr id="398" name="Google Shape;398;p45"/>
            <p:cNvCxnSpPr/>
            <p:nvPr/>
          </p:nvCxnSpPr>
          <p:spPr>
            <a:xfrm flipH="1" rot="10800000">
              <a:off x="2854174" y="3765439"/>
              <a:ext cx="366300" cy="600"/>
            </a:xfrm>
            <a:prstGeom prst="straightConnector1">
              <a:avLst/>
            </a:prstGeom>
            <a:noFill/>
            <a:ln cap="flat" cmpd="sng" w="38100">
              <a:solidFill>
                <a:srgbClr val="999999"/>
              </a:solidFill>
              <a:prstDash val="solid"/>
              <a:round/>
              <a:headEnd len="med" w="med" type="none"/>
              <a:tailEnd len="med" w="med" type="triangle"/>
            </a:ln>
          </p:spPr>
        </p:cxnSp>
        <p:pic>
          <p:nvPicPr>
            <p:cNvPr id="399" name="Google Shape;399;p45"/>
            <p:cNvPicPr preferRelativeResize="0"/>
            <p:nvPr/>
          </p:nvPicPr>
          <p:blipFill rotWithShape="1">
            <a:blip r:embed="rId3">
              <a:alphaModFix/>
            </a:blip>
            <a:srcRect b="33981" l="89188" r="3064" t="42215"/>
            <a:stretch/>
          </p:blipFill>
          <p:spPr>
            <a:xfrm>
              <a:off x="3250143" y="3423503"/>
              <a:ext cx="667171" cy="641301"/>
            </a:xfrm>
            <a:prstGeom prst="rect">
              <a:avLst/>
            </a:prstGeom>
            <a:noFill/>
            <a:ln>
              <a:noFill/>
            </a:ln>
          </p:spPr>
        </p:pic>
      </p:grpSp>
      <p:grpSp>
        <p:nvGrpSpPr>
          <p:cNvPr id="400" name="Google Shape;400;p45"/>
          <p:cNvGrpSpPr/>
          <p:nvPr/>
        </p:nvGrpSpPr>
        <p:grpSpPr>
          <a:xfrm>
            <a:off x="3831330" y="1525050"/>
            <a:ext cx="1726457" cy="767053"/>
            <a:chOff x="2833790" y="2320700"/>
            <a:chExt cx="1487043" cy="660683"/>
          </a:xfrm>
        </p:grpSpPr>
        <p:cxnSp>
          <p:nvCxnSpPr>
            <p:cNvPr id="401" name="Google Shape;401;p45"/>
            <p:cNvCxnSpPr/>
            <p:nvPr/>
          </p:nvCxnSpPr>
          <p:spPr>
            <a:xfrm flipH="1" rot="10800000">
              <a:off x="2833790" y="2873731"/>
              <a:ext cx="366300" cy="600"/>
            </a:xfrm>
            <a:prstGeom prst="straightConnector1">
              <a:avLst/>
            </a:prstGeom>
            <a:noFill/>
            <a:ln cap="flat" cmpd="sng" w="38100">
              <a:solidFill>
                <a:srgbClr val="999999"/>
              </a:solidFill>
              <a:prstDash val="solid"/>
              <a:round/>
              <a:headEnd len="med" w="med" type="none"/>
              <a:tailEnd len="med" w="med" type="triangle"/>
            </a:ln>
          </p:spPr>
        </p:cxnSp>
        <p:sp>
          <p:nvSpPr>
            <p:cNvPr id="402" name="Google Shape;402;p45"/>
            <p:cNvSpPr txBox="1"/>
            <p:nvPr/>
          </p:nvSpPr>
          <p:spPr>
            <a:xfrm>
              <a:off x="2942033" y="2320700"/>
              <a:ext cx="13788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A priori locations in DL system and brain</a:t>
              </a:r>
              <a:endParaRPr sz="1000">
                <a:latin typeface="Montserrat"/>
                <a:ea typeface="Montserrat"/>
                <a:cs typeface="Montserrat"/>
                <a:sym typeface="Montserrat"/>
              </a:endParaRPr>
            </a:p>
          </p:txBody>
        </p:sp>
        <p:pic>
          <p:nvPicPr>
            <p:cNvPr id="403" name="Google Shape;403;p45"/>
            <p:cNvPicPr preferRelativeResize="0"/>
            <p:nvPr/>
          </p:nvPicPr>
          <p:blipFill rotWithShape="1">
            <a:blip r:embed="rId4">
              <a:alphaModFix/>
            </a:blip>
            <a:srcRect b="15499" l="50577" r="41018" t="75033"/>
            <a:stretch/>
          </p:blipFill>
          <p:spPr>
            <a:xfrm>
              <a:off x="3250144" y="2745805"/>
              <a:ext cx="601980" cy="235577"/>
            </a:xfrm>
            <a:prstGeom prst="rect">
              <a:avLst/>
            </a:prstGeom>
            <a:noFill/>
            <a:ln>
              <a:noFill/>
            </a:ln>
          </p:spPr>
        </p:pic>
      </p:grpSp>
      <p:sp>
        <p:nvSpPr>
          <p:cNvPr id="404" name="Google Shape;404;p45"/>
          <p:cNvSpPr/>
          <p:nvPr/>
        </p:nvSpPr>
        <p:spPr>
          <a:xfrm>
            <a:off x="5109469" y="2207569"/>
            <a:ext cx="335700" cy="1099200"/>
          </a:xfrm>
          <a:prstGeom prst="rightBrace">
            <a:avLst>
              <a:gd fmla="val 42560" name="adj1"/>
              <a:gd fmla="val 50549" name="adj2"/>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45"/>
          <p:cNvGrpSpPr/>
          <p:nvPr/>
        </p:nvGrpSpPr>
        <p:grpSpPr>
          <a:xfrm>
            <a:off x="2441894" y="1525050"/>
            <a:ext cx="1634269" cy="1237128"/>
            <a:chOff x="1649324" y="2286785"/>
            <a:chExt cx="1407639" cy="1065571"/>
          </a:xfrm>
        </p:grpSpPr>
        <p:grpSp>
          <p:nvGrpSpPr>
            <p:cNvPr id="406" name="Google Shape;406;p45"/>
            <p:cNvGrpSpPr/>
            <p:nvPr/>
          </p:nvGrpSpPr>
          <p:grpSpPr>
            <a:xfrm>
              <a:off x="1649324" y="2286785"/>
              <a:ext cx="1407639" cy="1065571"/>
              <a:chOff x="1649324" y="2286785"/>
              <a:chExt cx="1407639" cy="1065571"/>
            </a:xfrm>
          </p:grpSpPr>
          <p:cxnSp>
            <p:nvCxnSpPr>
              <p:cNvPr id="407" name="Google Shape;407;p45"/>
              <p:cNvCxnSpPr/>
              <p:nvPr/>
            </p:nvCxnSpPr>
            <p:spPr>
              <a:xfrm flipH="1" rot="10800000">
                <a:off x="1649324" y="2978857"/>
                <a:ext cx="636900" cy="373500"/>
              </a:xfrm>
              <a:prstGeom prst="straightConnector1">
                <a:avLst/>
              </a:prstGeom>
              <a:noFill/>
              <a:ln cap="flat" cmpd="sng" w="38100">
                <a:solidFill>
                  <a:srgbClr val="999999"/>
                </a:solidFill>
                <a:prstDash val="solid"/>
                <a:round/>
                <a:headEnd len="med" w="med" type="none"/>
                <a:tailEnd len="med" w="med" type="triangle"/>
              </a:ln>
            </p:spPr>
          </p:cxnSp>
          <p:sp>
            <p:nvSpPr>
              <p:cNvPr id="408" name="Google Shape;408;p45"/>
              <p:cNvSpPr txBox="1"/>
              <p:nvPr/>
            </p:nvSpPr>
            <p:spPr>
              <a:xfrm>
                <a:off x="2083462" y="2286785"/>
                <a:ext cx="973500" cy="21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Deep learning system</a:t>
                </a:r>
                <a:endParaRPr sz="1000">
                  <a:latin typeface="Montserrat"/>
                  <a:ea typeface="Montserrat"/>
                  <a:cs typeface="Montserrat"/>
                  <a:sym typeface="Montserrat"/>
                </a:endParaRPr>
              </a:p>
            </p:txBody>
          </p:sp>
        </p:grpSp>
        <p:pic>
          <p:nvPicPr>
            <p:cNvPr id="409" name="Google Shape;409;p45"/>
            <p:cNvPicPr preferRelativeResize="0"/>
            <p:nvPr/>
          </p:nvPicPr>
          <p:blipFill rotWithShape="1">
            <a:blip r:embed="rId5">
              <a:alphaModFix/>
            </a:blip>
            <a:srcRect b="61555" l="70923" r="5204" t="11552"/>
            <a:stretch/>
          </p:blipFill>
          <p:spPr>
            <a:xfrm>
              <a:off x="2251430" y="2602144"/>
              <a:ext cx="613726" cy="558331"/>
            </a:xfrm>
            <a:prstGeom prst="rect">
              <a:avLst/>
            </a:prstGeom>
            <a:noFill/>
            <a:ln>
              <a:noFill/>
            </a:ln>
          </p:spPr>
        </p:pic>
      </p:grpSp>
      <p:sp>
        <p:nvSpPr>
          <p:cNvPr id="410" name="Google Shape;410;p45"/>
          <p:cNvSpPr txBox="1"/>
          <p:nvPr/>
        </p:nvSpPr>
        <p:spPr>
          <a:xfrm>
            <a:off x="5606450" y="2449375"/>
            <a:ext cx="138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how are they related?</a:t>
            </a:r>
            <a:endParaRPr>
              <a:latin typeface="Montserrat"/>
              <a:ea typeface="Montserrat"/>
              <a:cs typeface="Montserrat"/>
              <a:sym typeface="Montserrat"/>
            </a:endParaRPr>
          </a:p>
        </p:txBody>
      </p:sp>
      <p:pic>
        <p:nvPicPr>
          <p:cNvPr id="411" name="Google Shape;411;p45"/>
          <p:cNvPicPr preferRelativeResize="0"/>
          <p:nvPr/>
        </p:nvPicPr>
        <p:blipFill>
          <a:blip r:embed="rId6">
            <a:alphaModFix/>
          </a:blip>
          <a:stretch>
            <a:fillRect/>
          </a:stretch>
        </p:blipFill>
        <p:spPr>
          <a:xfrm>
            <a:off x="1887652" y="2435950"/>
            <a:ext cx="442200" cy="700595"/>
          </a:xfrm>
          <a:prstGeom prst="rect">
            <a:avLst/>
          </a:prstGeom>
          <a:noFill/>
          <a:ln>
            <a:noFill/>
          </a:ln>
        </p:spPr>
      </p:pic>
      <p:sp>
        <p:nvSpPr>
          <p:cNvPr id="412" name="Google Shape;412;p45"/>
          <p:cNvSpPr txBox="1"/>
          <p:nvPr/>
        </p:nvSpPr>
        <p:spPr>
          <a:xfrm>
            <a:off x="1543704" y="1525050"/>
            <a:ext cx="1130100" cy="2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Multimodal naturalistic stimulus</a:t>
            </a:r>
            <a:endParaRPr sz="1000">
              <a:latin typeface="Montserrat"/>
              <a:ea typeface="Montserrat"/>
              <a:cs typeface="Montserrat"/>
              <a:sym typeface="Montserrat"/>
            </a:endParaRPr>
          </a:p>
        </p:txBody>
      </p:sp>
      <p:sp>
        <p:nvSpPr>
          <p:cNvPr id="413" name="Google Shape;413;p45"/>
          <p:cNvSpPr txBox="1"/>
          <p:nvPr/>
        </p:nvSpPr>
        <p:spPr>
          <a:xfrm>
            <a:off x="5419386" y="1540397"/>
            <a:ext cx="16008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Montserrat"/>
                <a:ea typeface="Montserrat"/>
                <a:cs typeface="Montserrat"/>
                <a:sym typeface="Montserrat"/>
              </a:rPr>
              <a:t>Data-driven encoding model</a:t>
            </a:r>
            <a:endParaRPr b="1" sz="10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6"/>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Encoding:</a:t>
            </a:r>
            <a:r>
              <a:rPr b="1" lang="en"/>
              <a:t> training and evaluation</a:t>
            </a:r>
            <a:endParaRPr b="1"/>
          </a:p>
        </p:txBody>
      </p:sp>
      <p:sp>
        <p:nvSpPr>
          <p:cNvPr id="419" name="Google Shape;419;p46"/>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20" name="Google Shape;420;p46"/>
          <p:cNvPicPr preferRelativeResize="0"/>
          <p:nvPr/>
        </p:nvPicPr>
        <p:blipFill rotWithShape="1">
          <a:blip r:embed="rId3">
            <a:alphaModFix/>
          </a:blip>
          <a:srcRect b="9353" l="46230" r="27800" t="65186"/>
          <a:stretch/>
        </p:blipFill>
        <p:spPr>
          <a:xfrm>
            <a:off x="980671" y="1613275"/>
            <a:ext cx="1919186" cy="653675"/>
          </a:xfrm>
          <a:prstGeom prst="rect">
            <a:avLst/>
          </a:prstGeom>
          <a:noFill/>
          <a:ln>
            <a:noFill/>
          </a:ln>
        </p:spPr>
      </p:pic>
      <p:grpSp>
        <p:nvGrpSpPr>
          <p:cNvPr id="421" name="Google Shape;421;p46"/>
          <p:cNvGrpSpPr/>
          <p:nvPr/>
        </p:nvGrpSpPr>
        <p:grpSpPr>
          <a:xfrm>
            <a:off x="3410125" y="1183430"/>
            <a:ext cx="4925700" cy="760800"/>
            <a:chOff x="3410125" y="1183430"/>
            <a:chExt cx="4925700" cy="760800"/>
          </a:xfrm>
        </p:grpSpPr>
        <p:sp>
          <p:nvSpPr>
            <p:cNvPr id="422" name="Google Shape;422;p46"/>
            <p:cNvSpPr txBox="1"/>
            <p:nvPr/>
          </p:nvSpPr>
          <p:spPr>
            <a:xfrm>
              <a:off x="3410125" y="1183430"/>
              <a:ext cx="4925700" cy="76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Calibri"/>
                  <a:ea typeface="Calibri"/>
                  <a:cs typeface="Calibri"/>
                  <a:sym typeface="Calibri"/>
                </a:rPr>
                <a:t>function      often modeled as linear </a:t>
              </a:r>
              <a:endParaRPr>
                <a:latin typeface="Calibri"/>
                <a:ea typeface="Calibri"/>
                <a:cs typeface="Calibri"/>
                <a:sym typeface="Calibri"/>
              </a:endParaRPr>
            </a:p>
            <a:p>
              <a:pPr indent="0" lvl="0" marL="0" rtl="0" algn="l">
                <a:lnSpc>
                  <a:spcPct val="115000"/>
                </a:lnSpc>
                <a:spcBef>
                  <a:spcPts val="0"/>
                </a:spcBef>
                <a:spcAft>
                  <a:spcPts val="0"/>
                </a:spcAft>
                <a:buNone/>
              </a:pPr>
              <a:r>
                <a:rPr lang="en" sz="1000">
                  <a:solidFill>
                    <a:srgbClr val="666666"/>
                  </a:solidFill>
                  <a:latin typeface="Calibri"/>
                  <a:ea typeface="Calibri"/>
                  <a:cs typeface="Calibri"/>
                  <a:sym typeface="Calibri"/>
                </a:rPr>
                <a:t>                                                              [Mitchell et al. 2008, Nishimoto et al., 2011; </a:t>
              </a:r>
              <a:endParaRPr sz="1000">
                <a:solidFill>
                  <a:srgbClr val="666666"/>
                </a:solidFill>
                <a:latin typeface="Calibri"/>
                <a:ea typeface="Calibri"/>
                <a:cs typeface="Calibri"/>
                <a:sym typeface="Calibri"/>
              </a:endParaRPr>
            </a:p>
            <a:p>
              <a:pPr indent="0" lvl="0" marL="0" rtl="0" algn="l">
                <a:lnSpc>
                  <a:spcPct val="115000"/>
                </a:lnSpc>
                <a:spcBef>
                  <a:spcPts val="0"/>
                </a:spcBef>
                <a:spcAft>
                  <a:spcPts val="0"/>
                </a:spcAft>
                <a:buNone/>
              </a:pPr>
              <a:r>
                <a:rPr lang="en" sz="1000">
                  <a:solidFill>
                    <a:srgbClr val="666666"/>
                  </a:solidFill>
                  <a:latin typeface="Calibri"/>
                  <a:ea typeface="Calibri"/>
                  <a:cs typeface="Calibri"/>
                  <a:sym typeface="Calibri"/>
                </a:rPr>
                <a:t>                                                               Sudre et al., 2012; Wehbe et al., 2014]</a:t>
              </a:r>
              <a:endParaRPr sz="1000">
                <a:solidFill>
                  <a:srgbClr val="666666"/>
                </a:solidFill>
                <a:latin typeface="Calibri"/>
                <a:ea typeface="Calibri"/>
                <a:cs typeface="Calibri"/>
                <a:sym typeface="Calibri"/>
              </a:endParaRPr>
            </a:p>
          </p:txBody>
        </p:sp>
        <p:pic>
          <p:nvPicPr>
            <p:cNvPr id="423" name="Google Shape;423;p46"/>
            <p:cNvPicPr preferRelativeResize="0"/>
            <p:nvPr/>
          </p:nvPicPr>
          <p:blipFill rotWithShape="1">
            <a:blip r:embed="rId3">
              <a:alphaModFix/>
            </a:blip>
            <a:srcRect b="13282" l="47532" r="50518" t="74446"/>
            <a:stretch/>
          </p:blipFill>
          <p:spPr>
            <a:xfrm>
              <a:off x="4188850" y="1269409"/>
              <a:ext cx="120150" cy="262800"/>
            </a:xfrm>
            <a:prstGeom prst="rect">
              <a:avLst/>
            </a:prstGeom>
            <a:noFill/>
            <a:ln>
              <a:noFill/>
            </a:ln>
          </p:spPr>
        </p:pic>
      </p:grpSp>
      <p:sp>
        <p:nvSpPr>
          <p:cNvPr id="424" name="Google Shape;424;p46"/>
          <p:cNvSpPr/>
          <p:nvPr/>
        </p:nvSpPr>
        <p:spPr>
          <a:xfrm>
            <a:off x="2076375" y="1534450"/>
            <a:ext cx="8949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6"/>
          <p:cNvSpPr txBox="1"/>
          <p:nvPr>
            <p:ph idx="4294967295" type="body"/>
          </p:nvPr>
        </p:nvSpPr>
        <p:spPr>
          <a:xfrm>
            <a:off x="2836525" y="4581400"/>
            <a:ext cx="2492700" cy="1332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4"/>
              </a:rPr>
              <a:t>Ivanova, Anna A., Martin Schrimpf, Stefano Anzellotti, Noga Zaslavsky, Evelina Fedorenko, and Leyla Isik. "Is it that simple? Linear mapping models in cognitive neuroscience." bioRxiv (2021).</a:t>
            </a:r>
            <a:endParaRPr/>
          </a:p>
        </p:txBody>
      </p:sp>
      <p:grpSp>
        <p:nvGrpSpPr>
          <p:cNvPr id="426" name="Google Shape;426;p46"/>
          <p:cNvGrpSpPr/>
          <p:nvPr/>
        </p:nvGrpSpPr>
        <p:grpSpPr>
          <a:xfrm>
            <a:off x="3410134" y="2060462"/>
            <a:ext cx="4800158" cy="2722724"/>
            <a:chOff x="3410134" y="2060462"/>
            <a:chExt cx="4800158" cy="2722724"/>
          </a:xfrm>
        </p:grpSpPr>
        <p:pic>
          <p:nvPicPr>
            <p:cNvPr id="427" name="Google Shape;427;p46"/>
            <p:cNvPicPr preferRelativeResize="0"/>
            <p:nvPr/>
          </p:nvPicPr>
          <p:blipFill>
            <a:blip r:embed="rId5">
              <a:alphaModFix/>
            </a:blip>
            <a:stretch>
              <a:fillRect/>
            </a:stretch>
          </p:blipFill>
          <p:spPr>
            <a:xfrm>
              <a:off x="5329225" y="2060462"/>
              <a:ext cx="2881067" cy="2722724"/>
            </a:xfrm>
            <a:prstGeom prst="rect">
              <a:avLst/>
            </a:prstGeom>
            <a:noFill/>
            <a:ln>
              <a:noFill/>
            </a:ln>
          </p:spPr>
        </p:pic>
        <p:grpSp>
          <p:nvGrpSpPr>
            <p:cNvPr id="428" name="Google Shape;428;p46"/>
            <p:cNvGrpSpPr/>
            <p:nvPr/>
          </p:nvGrpSpPr>
          <p:grpSpPr>
            <a:xfrm>
              <a:off x="3410134" y="2413350"/>
              <a:ext cx="1919100" cy="615600"/>
              <a:chOff x="3410134" y="2413350"/>
              <a:chExt cx="1919100" cy="615600"/>
            </a:xfrm>
          </p:grpSpPr>
          <p:sp>
            <p:nvSpPr>
              <p:cNvPr id="429" name="Google Shape;429;p46"/>
              <p:cNvSpPr txBox="1"/>
              <p:nvPr/>
            </p:nvSpPr>
            <p:spPr>
              <a:xfrm>
                <a:off x="3410134" y="2413350"/>
                <a:ext cx="191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Considerations for</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Linear vs non-linear </a:t>
                </a:r>
                <a:endParaRPr>
                  <a:latin typeface="Calibri"/>
                  <a:ea typeface="Calibri"/>
                  <a:cs typeface="Calibri"/>
                  <a:sym typeface="Calibri"/>
                </a:endParaRPr>
              </a:p>
            </p:txBody>
          </p:sp>
          <p:pic>
            <p:nvPicPr>
              <p:cNvPr id="430" name="Google Shape;430;p46"/>
              <p:cNvPicPr preferRelativeResize="0"/>
              <p:nvPr/>
            </p:nvPicPr>
            <p:blipFill rotWithShape="1">
              <a:blip r:embed="rId3">
                <a:alphaModFix/>
              </a:blip>
              <a:srcRect b="13282" l="47532" r="50518" t="74446"/>
              <a:stretch/>
            </p:blipFill>
            <p:spPr>
              <a:xfrm>
                <a:off x="5015368" y="2721039"/>
                <a:ext cx="120150" cy="262800"/>
              </a:xfrm>
              <a:prstGeom prst="rect">
                <a:avLst/>
              </a:prstGeom>
              <a:noFill/>
              <a:ln>
                <a:noFill/>
              </a:ln>
            </p:spPr>
          </p:pic>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7"/>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Encoding:</a:t>
            </a:r>
            <a:r>
              <a:rPr b="1" lang="en"/>
              <a:t> training and evaluation</a:t>
            </a:r>
            <a:endParaRPr b="1"/>
          </a:p>
        </p:txBody>
      </p:sp>
      <p:sp>
        <p:nvSpPr>
          <p:cNvPr id="436" name="Google Shape;436;p47"/>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37" name="Google Shape;437;p47"/>
          <p:cNvPicPr preferRelativeResize="0"/>
          <p:nvPr/>
        </p:nvPicPr>
        <p:blipFill rotWithShape="1">
          <a:blip r:embed="rId3">
            <a:alphaModFix/>
          </a:blip>
          <a:srcRect b="9353" l="46230" r="27800" t="65186"/>
          <a:stretch/>
        </p:blipFill>
        <p:spPr>
          <a:xfrm>
            <a:off x="980671" y="1613275"/>
            <a:ext cx="1919186" cy="653675"/>
          </a:xfrm>
          <a:prstGeom prst="rect">
            <a:avLst/>
          </a:prstGeom>
          <a:noFill/>
          <a:ln>
            <a:noFill/>
          </a:ln>
        </p:spPr>
      </p:pic>
      <p:grpSp>
        <p:nvGrpSpPr>
          <p:cNvPr id="438" name="Google Shape;438;p47"/>
          <p:cNvGrpSpPr/>
          <p:nvPr/>
        </p:nvGrpSpPr>
        <p:grpSpPr>
          <a:xfrm>
            <a:off x="3410125" y="1183430"/>
            <a:ext cx="4925700" cy="760800"/>
            <a:chOff x="3410125" y="1183430"/>
            <a:chExt cx="4925700" cy="760800"/>
          </a:xfrm>
        </p:grpSpPr>
        <p:sp>
          <p:nvSpPr>
            <p:cNvPr id="439" name="Google Shape;439;p47"/>
            <p:cNvSpPr txBox="1"/>
            <p:nvPr/>
          </p:nvSpPr>
          <p:spPr>
            <a:xfrm>
              <a:off x="3410125" y="1183430"/>
              <a:ext cx="4925700" cy="76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Calibri"/>
                  <a:ea typeface="Calibri"/>
                  <a:cs typeface="Calibri"/>
                  <a:sym typeface="Calibri"/>
                </a:rPr>
                <a:t>function      often modeled as linear </a:t>
              </a:r>
              <a:endParaRPr>
                <a:latin typeface="Calibri"/>
                <a:ea typeface="Calibri"/>
                <a:cs typeface="Calibri"/>
                <a:sym typeface="Calibri"/>
              </a:endParaRPr>
            </a:p>
            <a:p>
              <a:pPr indent="0" lvl="0" marL="0" rtl="0" algn="l">
                <a:lnSpc>
                  <a:spcPct val="115000"/>
                </a:lnSpc>
                <a:spcBef>
                  <a:spcPts val="0"/>
                </a:spcBef>
                <a:spcAft>
                  <a:spcPts val="0"/>
                </a:spcAft>
                <a:buNone/>
              </a:pPr>
              <a:r>
                <a:rPr lang="en" sz="1000">
                  <a:solidFill>
                    <a:srgbClr val="666666"/>
                  </a:solidFill>
                  <a:latin typeface="Calibri"/>
                  <a:ea typeface="Calibri"/>
                  <a:cs typeface="Calibri"/>
                  <a:sym typeface="Calibri"/>
                </a:rPr>
                <a:t>                                                              [Mitchell et al. 2008, Nishimoto et al., 2011; </a:t>
              </a:r>
              <a:endParaRPr sz="1000">
                <a:solidFill>
                  <a:srgbClr val="666666"/>
                </a:solidFill>
                <a:latin typeface="Calibri"/>
                <a:ea typeface="Calibri"/>
                <a:cs typeface="Calibri"/>
                <a:sym typeface="Calibri"/>
              </a:endParaRPr>
            </a:p>
            <a:p>
              <a:pPr indent="0" lvl="0" marL="0" rtl="0" algn="l">
                <a:lnSpc>
                  <a:spcPct val="115000"/>
                </a:lnSpc>
                <a:spcBef>
                  <a:spcPts val="0"/>
                </a:spcBef>
                <a:spcAft>
                  <a:spcPts val="0"/>
                </a:spcAft>
                <a:buNone/>
              </a:pPr>
              <a:r>
                <a:rPr lang="en" sz="1000">
                  <a:solidFill>
                    <a:srgbClr val="666666"/>
                  </a:solidFill>
                  <a:latin typeface="Calibri"/>
                  <a:ea typeface="Calibri"/>
                  <a:cs typeface="Calibri"/>
                  <a:sym typeface="Calibri"/>
                </a:rPr>
                <a:t>                                                               Sudre et al., 2012; Wehbe et al., 2014]</a:t>
              </a:r>
              <a:endParaRPr sz="1000">
                <a:solidFill>
                  <a:srgbClr val="666666"/>
                </a:solidFill>
                <a:latin typeface="Calibri"/>
                <a:ea typeface="Calibri"/>
                <a:cs typeface="Calibri"/>
                <a:sym typeface="Calibri"/>
              </a:endParaRPr>
            </a:p>
          </p:txBody>
        </p:sp>
        <p:pic>
          <p:nvPicPr>
            <p:cNvPr id="440" name="Google Shape;440;p47"/>
            <p:cNvPicPr preferRelativeResize="0"/>
            <p:nvPr/>
          </p:nvPicPr>
          <p:blipFill rotWithShape="1">
            <a:blip r:embed="rId3">
              <a:alphaModFix/>
            </a:blip>
            <a:srcRect b="13282" l="47532" r="50518" t="74446"/>
            <a:stretch/>
          </p:blipFill>
          <p:spPr>
            <a:xfrm>
              <a:off x="4188850" y="1269409"/>
              <a:ext cx="120150" cy="262800"/>
            </a:xfrm>
            <a:prstGeom prst="rect">
              <a:avLst/>
            </a:prstGeom>
            <a:noFill/>
            <a:ln>
              <a:noFill/>
            </a:ln>
          </p:spPr>
        </p:pic>
      </p:grpSp>
      <p:sp>
        <p:nvSpPr>
          <p:cNvPr id="441" name="Google Shape;441;p47"/>
          <p:cNvSpPr txBox="1"/>
          <p:nvPr/>
        </p:nvSpPr>
        <p:spPr>
          <a:xfrm>
            <a:off x="673350" y="2916625"/>
            <a:ext cx="9144000" cy="9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    Training:   </a:t>
            </a:r>
            <a:r>
              <a:rPr lang="en">
                <a:solidFill>
                  <a:schemeClr val="dk1"/>
                </a:solidFill>
                <a:latin typeface="Calibri"/>
                <a:ea typeface="Calibri"/>
                <a:cs typeface="Calibri"/>
                <a:sym typeface="Calibri"/>
              </a:rPr>
              <a:t>cross validation (CV), regularization parameter chosen via nested CV</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b="1">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a:solidFill>
                  <a:schemeClr val="dk1"/>
                </a:solidFill>
                <a:latin typeface="Calibri"/>
                <a:ea typeface="Calibri"/>
                <a:cs typeface="Calibri"/>
                <a:sym typeface="Calibri"/>
              </a:rPr>
              <a:t>Evaluation:   </a:t>
            </a:r>
            <a:r>
              <a:rPr lang="en">
                <a:solidFill>
                  <a:schemeClr val="dk1"/>
                </a:solidFill>
                <a:latin typeface="Calibri"/>
                <a:ea typeface="Calibri"/>
                <a:cs typeface="Calibri"/>
                <a:sym typeface="Calibri"/>
              </a:rPr>
              <a:t>1) make predictions for heldout data</a:t>
            </a:r>
            <a:endParaRPr>
              <a:solidFill>
                <a:schemeClr val="dk1"/>
              </a:solidFill>
              <a:latin typeface="Calibri"/>
              <a:ea typeface="Calibri"/>
              <a:cs typeface="Calibri"/>
              <a:sym typeface="Calibri"/>
            </a:endParaRPr>
          </a:p>
          <a:p>
            <a:pPr indent="0" lvl="0" marL="914400" rtl="0" algn="l">
              <a:lnSpc>
                <a:spcPct val="115000"/>
              </a:lnSpc>
              <a:spcBef>
                <a:spcPts val="0"/>
              </a:spcBef>
              <a:spcAft>
                <a:spcPts val="0"/>
              </a:spcAft>
              <a:buNone/>
            </a:pPr>
            <a:r>
              <a:rPr lang="en">
                <a:solidFill>
                  <a:schemeClr val="dk1"/>
                </a:solidFill>
                <a:latin typeface="Calibri"/>
                <a:ea typeface="Calibri"/>
                <a:cs typeface="Calibri"/>
                <a:sym typeface="Calibri"/>
              </a:rPr>
              <a:t> 2) compare predictions with true brain data</a:t>
            </a:r>
            <a:endParaRPr>
              <a:solidFill>
                <a:schemeClr val="dk1"/>
              </a:solidFill>
              <a:latin typeface="Calibri"/>
              <a:ea typeface="Calibri"/>
              <a:cs typeface="Calibri"/>
              <a:sym typeface="Calibri"/>
            </a:endParaRPr>
          </a:p>
          <a:p>
            <a:pPr indent="0" lvl="0" marL="914400" rtl="0" algn="l">
              <a:lnSpc>
                <a:spcPct val="115000"/>
              </a:lnSpc>
              <a:spcBef>
                <a:spcPts val="0"/>
              </a:spcBef>
              <a:spcAft>
                <a:spcPts val="0"/>
              </a:spcAft>
              <a:buNone/>
            </a:pPr>
            <a:r>
              <a:rPr lang="en">
                <a:solidFill>
                  <a:schemeClr val="dk1"/>
                </a:solidFill>
                <a:latin typeface="Calibri"/>
                <a:ea typeface="Calibri"/>
                <a:cs typeface="Calibri"/>
                <a:sym typeface="Calibri"/>
              </a:rPr>
              <a:t> 3) stringent statistical testing                                                                                                     </a:t>
            </a:r>
            <a:endParaRPr>
              <a:solidFill>
                <a:schemeClr val="dk1"/>
              </a:solidFill>
              <a:latin typeface="Calibri"/>
              <a:ea typeface="Calibri"/>
              <a:cs typeface="Calibri"/>
              <a:sym typeface="Calibri"/>
            </a:endParaRPr>
          </a:p>
        </p:txBody>
      </p:sp>
      <p:sp>
        <p:nvSpPr>
          <p:cNvPr id="442" name="Google Shape;442;p47"/>
          <p:cNvSpPr/>
          <p:nvPr/>
        </p:nvSpPr>
        <p:spPr>
          <a:xfrm>
            <a:off x="2076375" y="1534450"/>
            <a:ext cx="8949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8"/>
          <p:cNvSpPr txBox="1"/>
          <p:nvPr>
            <p:ph idx="1" type="body"/>
          </p:nvPr>
        </p:nvSpPr>
        <p:spPr>
          <a:xfrm>
            <a:off x="110725" y="2108375"/>
            <a:ext cx="8919000" cy="26136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a:p>
            <a:pPr indent="-317500" lvl="0" marL="457200" rtl="0" algn="l">
              <a:spcBef>
                <a:spcPts val="1000"/>
              </a:spcBef>
              <a:spcAft>
                <a:spcPts val="0"/>
              </a:spcAft>
              <a:buSzPts val="1400"/>
              <a:buChar char="●"/>
            </a:pPr>
            <a:r>
              <a:rPr lang="en"/>
              <a:t>Method:</a:t>
            </a:r>
            <a:endParaRPr/>
          </a:p>
          <a:p>
            <a:pPr indent="-317500" lvl="1" marL="914400" rtl="0" algn="l">
              <a:spcBef>
                <a:spcPts val="0"/>
              </a:spcBef>
              <a:spcAft>
                <a:spcPts val="0"/>
              </a:spcAft>
              <a:buSzPts val="1400"/>
              <a:buChar char="○"/>
            </a:pPr>
            <a:r>
              <a:rPr lang="en"/>
              <a:t>Split dataset into train, validation, and test</a:t>
            </a:r>
            <a:endParaRPr/>
          </a:p>
          <a:p>
            <a:pPr indent="-317500" lvl="1" marL="914400" rtl="0" algn="l">
              <a:spcBef>
                <a:spcPts val="1000"/>
              </a:spcBef>
              <a:spcAft>
                <a:spcPts val="0"/>
              </a:spcAft>
              <a:buSzPts val="1400"/>
              <a:buChar char="○"/>
            </a:pPr>
            <a:r>
              <a:rPr lang="en"/>
              <a:t>Employ cross-validation to select model parameters based on validation dataset</a:t>
            </a:r>
            <a:endParaRPr/>
          </a:p>
          <a:p>
            <a:pPr indent="-317500" lvl="1" marL="914400" rtl="0" algn="l">
              <a:spcBef>
                <a:spcPts val="1000"/>
              </a:spcBef>
              <a:spcAft>
                <a:spcPts val="0"/>
              </a:spcAft>
              <a:buSzPts val="1400"/>
              <a:buChar char="○"/>
            </a:pPr>
            <a:r>
              <a:rPr lang="en"/>
              <a:t>Reduce overfitting by using regularization</a:t>
            </a:r>
            <a:endParaRPr/>
          </a:p>
          <a:p>
            <a:pPr indent="-317500" lvl="2" marL="1371600" rtl="0" algn="l">
              <a:spcBef>
                <a:spcPts val="1000"/>
              </a:spcBef>
              <a:spcAft>
                <a:spcPts val="1000"/>
              </a:spcAft>
              <a:buSzPts val="1400"/>
              <a:buChar char="■"/>
            </a:pPr>
            <a:r>
              <a:rPr lang="en"/>
              <a:t>Ridge regularization</a:t>
            </a:r>
            <a:endParaRPr/>
          </a:p>
        </p:txBody>
      </p:sp>
      <p:sp>
        <p:nvSpPr>
          <p:cNvPr id="448" name="Google Shape;448;p48"/>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Encoding: training </a:t>
            </a:r>
            <a:r>
              <a:rPr b="1" lang="en"/>
              <a:t>setup</a:t>
            </a:r>
            <a:endParaRPr/>
          </a:p>
        </p:txBody>
      </p:sp>
      <p:sp>
        <p:nvSpPr>
          <p:cNvPr id="449" name="Google Shape;449;p48"/>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450" name="Google Shape;450;p48"/>
          <p:cNvGrpSpPr/>
          <p:nvPr/>
        </p:nvGrpSpPr>
        <p:grpSpPr>
          <a:xfrm>
            <a:off x="5237325" y="1163975"/>
            <a:ext cx="3670800" cy="989075"/>
            <a:chOff x="4685875" y="1769175"/>
            <a:chExt cx="3670800" cy="989075"/>
          </a:xfrm>
        </p:grpSpPr>
        <p:grpSp>
          <p:nvGrpSpPr>
            <p:cNvPr id="451" name="Google Shape;451;p48"/>
            <p:cNvGrpSpPr/>
            <p:nvPr/>
          </p:nvGrpSpPr>
          <p:grpSpPr>
            <a:xfrm>
              <a:off x="4685875" y="1769186"/>
              <a:ext cx="3670800" cy="989064"/>
              <a:chOff x="5473200" y="3114436"/>
              <a:chExt cx="3670800" cy="989064"/>
            </a:xfrm>
          </p:grpSpPr>
          <p:grpSp>
            <p:nvGrpSpPr>
              <p:cNvPr id="452" name="Google Shape;452;p48"/>
              <p:cNvGrpSpPr/>
              <p:nvPr/>
            </p:nvGrpSpPr>
            <p:grpSpPr>
              <a:xfrm>
                <a:off x="5526960" y="3114436"/>
                <a:ext cx="2203291" cy="758922"/>
                <a:chOff x="4320801" y="2487713"/>
                <a:chExt cx="1897753" cy="653680"/>
              </a:xfrm>
            </p:grpSpPr>
            <p:pic>
              <p:nvPicPr>
                <p:cNvPr id="453" name="Google Shape;453;p48"/>
                <p:cNvPicPr preferRelativeResize="0"/>
                <p:nvPr/>
              </p:nvPicPr>
              <p:blipFill rotWithShape="1">
                <a:blip r:embed="rId3">
                  <a:alphaModFix/>
                </a:blip>
                <a:srcRect b="9353" l="46231" r="37192" t="73094"/>
                <a:stretch/>
              </p:blipFill>
              <p:spPr>
                <a:xfrm>
                  <a:off x="4320801" y="2690747"/>
                  <a:ext cx="1225021" cy="450645"/>
                </a:xfrm>
                <a:prstGeom prst="rect">
                  <a:avLst/>
                </a:prstGeom>
                <a:noFill/>
                <a:ln>
                  <a:noFill/>
                </a:ln>
              </p:spPr>
            </p:pic>
            <p:pic>
              <p:nvPicPr>
                <p:cNvPr id="454" name="Google Shape;454;p48"/>
                <p:cNvPicPr preferRelativeResize="0"/>
                <p:nvPr/>
              </p:nvPicPr>
              <p:blipFill rotWithShape="1">
                <a:blip r:embed="rId3">
                  <a:alphaModFix/>
                </a:blip>
                <a:srcRect b="9353" l="62574" r="27799" t="65186"/>
                <a:stretch/>
              </p:blipFill>
              <p:spPr>
                <a:xfrm flipH="1">
                  <a:off x="5507179" y="2487713"/>
                  <a:ext cx="711375" cy="653675"/>
                </a:xfrm>
                <a:prstGeom prst="rect">
                  <a:avLst/>
                </a:prstGeom>
                <a:noFill/>
                <a:ln>
                  <a:noFill/>
                </a:ln>
              </p:spPr>
            </p:pic>
          </p:grpSp>
          <p:pic>
            <p:nvPicPr>
              <p:cNvPr id="455" name="Google Shape;455;p48"/>
              <p:cNvPicPr preferRelativeResize="0"/>
              <p:nvPr/>
            </p:nvPicPr>
            <p:blipFill rotWithShape="1">
              <a:blip r:embed="rId4">
                <a:alphaModFix/>
              </a:blip>
              <a:srcRect b="75807" l="3679" r="87556" t="15273"/>
              <a:stretch/>
            </p:blipFill>
            <p:spPr>
              <a:xfrm>
                <a:off x="5892416" y="3409940"/>
                <a:ext cx="712498" cy="256200"/>
              </a:xfrm>
              <a:prstGeom prst="rect">
                <a:avLst/>
              </a:prstGeom>
              <a:noFill/>
              <a:ln>
                <a:noFill/>
              </a:ln>
            </p:spPr>
          </p:pic>
          <p:sp>
            <p:nvSpPr>
              <p:cNvPr id="456" name="Google Shape;456;p48"/>
              <p:cNvSpPr/>
              <p:nvPr/>
            </p:nvSpPr>
            <p:spPr>
              <a:xfrm>
                <a:off x="7404700" y="3383000"/>
                <a:ext cx="45000" cy="5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8"/>
              <p:cNvSpPr txBox="1"/>
              <p:nvPr/>
            </p:nvSpPr>
            <p:spPr>
              <a:xfrm>
                <a:off x="5473200" y="3749500"/>
                <a:ext cx="367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Test how well      predicts unseen brain recordings</a:t>
                </a:r>
                <a:endParaRPr sz="1100">
                  <a:latin typeface="Montserrat"/>
                  <a:ea typeface="Montserrat"/>
                  <a:cs typeface="Montserrat"/>
                  <a:sym typeface="Montserrat"/>
                </a:endParaRPr>
              </a:p>
            </p:txBody>
          </p:sp>
          <p:pic>
            <p:nvPicPr>
              <p:cNvPr id="458" name="Google Shape;458;p48"/>
              <p:cNvPicPr preferRelativeResize="0"/>
              <p:nvPr/>
            </p:nvPicPr>
            <p:blipFill rotWithShape="1">
              <a:blip r:embed="rId3">
                <a:alphaModFix/>
              </a:blip>
              <a:srcRect b="13282" l="47532" r="50518" t="74446"/>
              <a:stretch/>
            </p:blipFill>
            <p:spPr>
              <a:xfrm>
                <a:off x="6542248" y="3828736"/>
                <a:ext cx="120150" cy="262800"/>
              </a:xfrm>
              <a:prstGeom prst="rect">
                <a:avLst/>
              </a:prstGeom>
              <a:noFill/>
              <a:ln>
                <a:noFill/>
              </a:ln>
            </p:spPr>
          </p:pic>
        </p:grpSp>
        <p:sp>
          <p:nvSpPr>
            <p:cNvPr id="459" name="Google Shape;459;p48"/>
            <p:cNvSpPr/>
            <p:nvPr/>
          </p:nvSpPr>
          <p:spPr>
            <a:xfrm>
              <a:off x="6090025" y="1769175"/>
              <a:ext cx="894900" cy="117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48"/>
          <p:cNvGrpSpPr/>
          <p:nvPr/>
        </p:nvGrpSpPr>
        <p:grpSpPr>
          <a:xfrm>
            <a:off x="5209300" y="378075"/>
            <a:ext cx="2343275" cy="808021"/>
            <a:chOff x="4657850" y="983275"/>
            <a:chExt cx="2343275" cy="808021"/>
          </a:xfrm>
        </p:grpSpPr>
        <p:grpSp>
          <p:nvGrpSpPr>
            <p:cNvPr id="461" name="Google Shape;461;p48"/>
            <p:cNvGrpSpPr/>
            <p:nvPr/>
          </p:nvGrpSpPr>
          <p:grpSpPr>
            <a:xfrm>
              <a:off x="4657850" y="983275"/>
              <a:ext cx="2290341" cy="808021"/>
              <a:chOff x="5445175" y="2328525"/>
              <a:chExt cx="2290341" cy="808021"/>
            </a:xfrm>
          </p:grpSpPr>
          <p:sp>
            <p:nvSpPr>
              <p:cNvPr id="462" name="Google Shape;462;p48"/>
              <p:cNvSpPr txBox="1"/>
              <p:nvPr/>
            </p:nvSpPr>
            <p:spPr>
              <a:xfrm>
                <a:off x="5445175" y="2328525"/>
                <a:ext cx="144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Learn function</a:t>
                </a:r>
                <a:endParaRPr sz="1100">
                  <a:latin typeface="Montserrat"/>
                  <a:ea typeface="Montserrat"/>
                  <a:cs typeface="Montserrat"/>
                  <a:sym typeface="Montserrat"/>
                </a:endParaRPr>
              </a:p>
            </p:txBody>
          </p:sp>
          <p:grpSp>
            <p:nvGrpSpPr>
              <p:cNvPr id="463" name="Google Shape;463;p48"/>
              <p:cNvGrpSpPr/>
              <p:nvPr/>
            </p:nvGrpSpPr>
            <p:grpSpPr>
              <a:xfrm>
                <a:off x="5532225" y="2377624"/>
                <a:ext cx="2203291" cy="758922"/>
                <a:chOff x="4320801" y="2487713"/>
                <a:chExt cx="1897753" cy="653680"/>
              </a:xfrm>
            </p:grpSpPr>
            <p:pic>
              <p:nvPicPr>
                <p:cNvPr id="464" name="Google Shape;464;p48"/>
                <p:cNvPicPr preferRelativeResize="0"/>
                <p:nvPr/>
              </p:nvPicPr>
              <p:blipFill rotWithShape="1">
                <a:blip r:embed="rId3">
                  <a:alphaModFix/>
                </a:blip>
                <a:srcRect b="9353" l="46231" r="37192" t="73094"/>
                <a:stretch/>
              </p:blipFill>
              <p:spPr>
                <a:xfrm>
                  <a:off x="4320801" y="2690747"/>
                  <a:ext cx="1225021" cy="450645"/>
                </a:xfrm>
                <a:prstGeom prst="rect">
                  <a:avLst/>
                </a:prstGeom>
                <a:noFill/>
                <a:ln>
                  <a:noFill/>
                </a:ln>
              </p:spPr>
            </p:pic>
            <p:pic>
              <p:nvPicPr>
                <p:cNvPr id="465" name="Google Shape;465;p48"/>
                <p:cNvPicPr preferRelativeResize="0"/>
                <p:nvPr/>
              </p:nvPicPr>
              <p:blipFill rotWithShape="1">
                <a:blip r:embed="rId3">
                  <a:alphaModFix/>
                </a:blip>
                <a:srcRect b="9353" l="62574" r="27799" t="65186"/>
                <a:stretch/>
              </p:blipFill>
              <p:spPr>
                <a:xfrm flipH="1">
                  <a:off x="5507179" y="2487713"/>
                  <a:ext cx="711375" cy="653675"/>
                </a:xfrm>
                <a:prstGeom prst="rect">
                  <a:avLst/>
                </a:prstGeom>
                <a:noFill/>
                <a:ln>
                  <a:noFill/>
                </a:ln>
              </p:spPr>
            </p:pic>
          </p:grpSp>
          <p:pic>
            <p:nvPicPr>
              <p:cNvPr id="466" name="Google Shape;466;p48"/>
              <p:cNvPicPr preferRelativeResize="0"/>
              <p:nvPr/>
            </p:nvPicPr>
            <p:blipFill rotWithShape="1">
              <a:blip r:embed="rId3">
                <a:alphaModFix/>
              </a:blip>
              <a:srcRect b="13282" l="47532" r="50518" t="74446"/>
              <a:stretch/>
            </p:blipFill>
            <p:spPr>
              <a:xfrm>
                <a:off x="6604014" y="2403429"/>
                <a:ext cx="120150" cy="262800"/>
              </a:xfrm>
              <a:prstGeom prst="rect">
                <a:avLst/>
              </a:prstGeom>
              <a:noFill/>
              <a:ln>
                <a:noFill/>
              </a:ln>
            </p:spPr>
          </p:pic>
        </p:grpSp>
        <p:sp>
          <p:nvSpPr>
            <p:cNvPr id="467" name="Google Shape;467;p48"/>
            <p:cNvSpPr/>
            <p:nvPr/>
          </p:nvSpPr>
          <p:spPr>
            <a:xfrm>
              <a:off x="6073825" y="983275"/>
              <a:ext cx="9273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48"/>
          <p:cNvSpPr txBox="1"/>
          <p:nvPr/>
        </p:nvSpPr>
        <p:spPr>
          <a:xfrm>
            <a:off x="91271" y="1003275"/>
            <a:ext cx="5056800" cy="10575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800"/>
              </a:spcBef>
              <a:spcAft>
                <a:spcPts val="1000"/>
              </a:spcAft>
              <a:buClr>
                <a:schemeClr val="dk1"/>
              </a:buClr>
              <a:buSzPts val="1400"/>
              <a:buChar char="●"/>
            </a:pPr>
            <a:r>
              <a:rPr lang="en" sz="2100">
                <a:solidFill>
                  <a:schemeClr val="dk1"/>
                </a:solidFill>
                <a:latin typeface="Calibri"/>
                <a:ea typeface="Calibri"/>
                <a:cs typeface="Calibri"/>
                <a:sym typeface="Calibri"/>
              </a:rPr>
              <a:t>Goal: find a mapping from stimulus representation to brain data that </a:t>
            </a:r>
            <a:r>
              <a:rPr b="1" lang="en" sz="2100">
                <a:solidFill>
                  <a:schemeClr val="dk1"/>
                </a:solidFill>
                <a:latin typeface="Calibri"/>
                <a:ea typeface="Calibri"/>
                <a:cs typeface="Calibri"/>
                <a:sym typeface="Calibri"/>
              </a:rPr>
              <a:t>generalizes</a:t>
            </a:r>
            <a:r>
              <a:rPr lang="en" sz="2100">
                <a:solidFill>
                  <a:schemeClr val="dk1"/>
                </a:solidFill>
                <a:latin typeface="Calibri"/>
                <a:ea typeface="Calibri"/>
                <a:cs typeface="Calibri"/>
                <a:sym typeface="Calibri"/>
              </a:rPr>
              <a:t> to new brain data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9"/>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361950" lvl="0" marL="457200" rtl="0" algn="l">
              <a:spcBef>
                <a:spcPts val="800"/>
              </a:spcBef>
              <a:spcAft>
                <a:spcPts val="1000"/>
              </a:spcAft>
              <a:buSzPts val="2100"/>
              <a:buFont typeface="Calibri"/>
              <a:buChar char="•"/>
            </a:pPr>
            <a:r>
              <a:rPr lang="en"/>
              <a:t>Independent model per participant</a:t>
            </a:r>
            <a:endParaRPr/>
          </a:p>
        </p:txBody>
      </p:sp>
      <p:sp>
        <p:nvSpPr>
          <p:cNvPr id="474" name="Google Shape;474;p49"/>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Encoding: training </a:t>
            </a:r>
            <a:r>
              <a:rPr b="1" lang="en"/>
              <a:t>independent </a:t>
            </a:r>
            <a:r>
              <a:rPr lang="en"/>
              <a:t>models</a:t>
            </a:r>
            <a:endParaRPr/>
          </a:p>
        </p:txBody>
      </p:sp>
      <p:sp>
        <p:nvSpPr>
          <p:cNvPr id="475" name="Google Shape;475;p49"/>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476" name="Google Shape;476;p49"/>
          <p:cNvGrpSpPr/>
          <p:nvPr/>
        </p:nvGrpSpPr>
        <p:grpSpPr>
          <a:xfrm>
            <a:off x="659921" y="1389875"/>
            <a:ext cx="7941904" cy="1045125"/>
            <a:chOff x="659921" y="1389875"/>
            <a:chExt cx="7941904" cy="1045125"/>
          </a:xfrm>
        </p:grpSpPr>
        <p:grpSp>
          <p:nvGrpSpPr>
            <p:cNvPr id="477" name="Google Shape;477;p49"/>
            <p:cNvGrpSpPr/>
            <p:nvPr/>
          </p:nvGrpSpPr>
          <p:grpSpPr>
            <a:xfrm>
              <a:off x="659921" y="1389875"/>
              <a:ext cx="1990504" cy="990025"/>
              <a:chOff x="951746" y="1407000"/>
              <a:chExt cx="1990504" cy="990025"/>
            </a:xfrm>
          </p:grpSpPr>
          <p:sp>
            <p:nvSpPr>
              <p:cNvPr id="478" name="Google Shape;478;p49"/>
              <p:cNvSpPr txBox="1"/>
              <p:nvPr/>
            </p:nvSpPr>
            <p:spPr>
              <a:xfrm>
                <a:off x="1758525" y="1407000"/>
                <a:ext cx="5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P1</a:t>
                </a:r>
                <a:endParaRPr b="1">
                  <a:latin typeface="Calibri"/>
                  <a:ea typeface="Calibri"/>
                  <a:cs typeface="Calibri"/>
                  <a:sym typeface="Calibri"/>
                </a:endParaRPr>
              </a:p>
            </p:txBody>
          </p:sp>
          <p:grpSp>
            <p:nvGrpSpPr>
              <p:cNvPr id="479" name="Google Shape;479;p49"/>
              <p:cNvGrpSpPr/>
              <p:nvPr/>
            </p:nvGrpSpPr>
            <p:grpSpPr>
              <a:xfrm>
                <a:off x="951746" y="1664525"/>
                <a:ext cx="1990504" cy="732500"/>
                <a:chOff x="951746" y="1664525"/>
                <a:chExt cx="1990504" cy="732500"/>
              </a:xfrm>
            </p:grpSpPr>
            <p:pic>
              <p:nvPicPr>
                <p:cNvPr id="480" name="Google Shape;480;p49"/>
                <p:cNvPicPr preferRelativeResize="0"/>
                <p:nvPr/>
              </p:nvPicPr>
              <p:blipFill rotWithShape="1">
                <a:blip r:embed="rId3">
                  <a:alphaModFix/>
                </a:blip>
                <a:srcRect b="9353" l="46230" r="27800" t="65186"/>
                <a:stretch/>
              </p:blipFill>
              <p:spPr>
                <a:xfrm>
                  <a:off x="951746" y="1743350"/>
                  <a:ext cx="1919186" cy="653675"/>
                </a:xfrm>
                <a:prstGeom prst="rect">
                  <a:avLst/>
                </a:prstGeom>
                <a:noFill/>
                <a:ln>
                  <a:noFill/>
                </a:ln>
              </p:spPr>
            </p:pic>
            <p:sp>
              <p:nvSpPr>
                <p:cNvPr id="481" name="Google Shape;481;p49"/>
                <p:cNvSpPr/>
                <p:nvPr/>
              </p:nvSpPr>
              <p:spPr>
                <a:xfrm>
                  <a:off x="951750" y="1664525"/>
                  <a:ext cx="19905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9"/>
                <p:cNvSpPr/>
                <p:nvPr/>
              </p:nvSpPr>
              <p:spPr>
                <a:xfrm>
                  <a:off x="974075" y="1778400"/>
                  <a:ext cx="10977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3" name="Google Shape;483;p49"/>
            <p:cNvSpPr txBox="1"/>
            <p:nvPr/>
          </p:nvSpPr>
          <p:spPr>
            <a:xfrm>
              <a:off x="5658975" y="1444975"/>
              <a:ext cx="61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a:t>
              </a:r>
              <a:endParaRPr>
                <a:latin typeface="Calibri"/>
                <a:ea typeface="Calibri"/>
                <a:cs typeface="Calibri"/>
                <a:sym typeface="Calibri"/>
              </a:endParaRPr>
            </a:p>
          </p:txBody>
        </p:sp>
        <p:grpSp>
          <p:nvGrpSpPr>
            <p:cNvPr id="484" name="Google Shape;484;p49"/>
            <p:cNvGrpSpPr/>
            <p:nvPr/>
          </p:nvGrpSpPr>
          <p:grpSpPr>
            <a:xfrm>
              <a:off x="3147571" y="1444975"/>
              <a:ext cx="1990504" cy="990025"/>
              <a:chOff x="3576746" y="1485000"/>
              <a:chExt cx="1990504" cy="990025"/>
            </a:xfrm>
          </p:grpSpPr>
          <p:sp>
            <p:nvSpPr>
              <p:cNvPr id="485" name="Google Shape;485;p49"/>
              <p:cNvSpPr txBox="1"/>
              <p:nvPr/>
            </p:nvSpPr>
            <p:spPr>
              <a:xfrm>
                <a:off x="4383525" y="1485000"/>
                <a:ext cx="5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P2</a:t>
                </a:r>
                <a:endParaRPr b="1">
                  <a:latin typeface="Calibri"/>
                  <a:ea typeface="Calibri"/>
                  <a:cs typeface="Calibri"/>
                  <a:sym typeface="Calibri"/>
                </a:endParaRPr>
              </a:p>
            </p:txBody>
          </p:sp>
          <p:grpSp>
            <p:nvGrpSpPr>
              <p:cNvPr id="486" name="Google Shape;486;p49"/>
              <p:cNvGrpSpPr/>
              <p:nvPr/>
            </p:nvGrpSpPr>
            <p:grpSpPr>
              <a:xfrm>
                <a:off x="3576746" y="1742525"/>
                <a:ext cx="1990504" cy="732500"/>
                <a:chOff x="951746" y="1664525"/>
                <a:chExt cx="1990504" cy="732500"/>
              </a:xfrm>
            </p:grpSpPr>
            <p:pic>
              <p:nvPicPr>
                <p:cNvPr id="487" name="Google Shape;487;p49"/>
                <p:cNvPicPr preferRelativeResize="0"/>
                <p:nvPr/>
              </p:nvPicPr>
              <p:blipFill rotWithShape="1">
                <a:blip r:embed="rId3">
                  <a:alphaModFix/>
                </a:blip>
                <a:srcRect b="9353" l="46230" r="27800" t="65186"/>
                <a:stretch/>
              </p:blipFill>
              <p:spPr>
                <a:xfrm>
                  <a:off x="951746" y="1743350"/>
                  <a:ext cx="1919186" cy="653675"/>
                </a:xfrm>
                <a:prstGeom prst="rect">
                  <a:avLst/>
                </a:prstGeom>
                <a:noFill/>
                <a:ln>
                  <a:noFill/>
                </a:ln>
              </p:spPr>
            </p:pic>
            <p:sp>
              <p:nvSpPr>
                <p:cNvPr id="488" name="Google Shape;488;p49"/>
                <p:cNvSpPr/>
                <p:nvPr/>
              </p:nvSpPr>
              <p:spPr>
                <a:xfrm>
                  <a:off x="951750" y="1664525"/>
                  <a:ext cx="19905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9"/>
                <p:cNvSpPr/>
                <p:nvPr/>
              </p:nvSpPr>
              <p:spPr>
                <a:xfrm>
                  <a:off x="974075" y="1778400"/>
                  <a:ext cx="10977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49"/>
              <p:cNvSpPr/>
              <p:nvPr/>
            </p:nvSpPr>
            <p:spPr>
              <a:xfrm>
                <a:off x="5024100" y="2048750"/>
                <a:ext cx="51600" cy="57300"/>
              </a:xfrm>
              <a:prstGeom prst="rect">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49"/>
            <p:cNvGrpSpPr/>
            <p:nvPr/>
          </p:nvGrpSpPr>
          <p:grpSpPr>
            <a:xfrm>
              <a:off x="6611321" y="1444975"/>
              <a:ext cx="1990504" cy="990025"/>
              <a:chOff x="6748646" y="1535763"/>
              <a:chExt cx="1990504" cy="990025"/>
            </a:xfrm>
          </p:grpSpPr>
          <p:sp>
            <p:nvSpPr>
              <p:cNvPr id="492" name="Google Shape;492;p49"/>
              <p:cNvSpPr txBox="1"/>
              <p:nvPr/>
            </p:nvSpPr>
            <p:spPr>
              <a:xfrm>
                <a:off x="7555425" y="1535763"/>
                <a:ext cx="5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PN</a:t>
                </a:r>
                <a:endParaRPr b="1">
                  <a:latin typeface="Calibri"/>
                  <a:ea typeface="Calibri"/>
                  <a:cs typeface="Calibri"/>
                  <a:sym typeface="Calibri"/>
                </a:endParaRPr>
              </a:p>
            </p:txBody>
          </p:sp>
          <p:grpSp>
            <p:nvGrpSpPr>
              <p:cNvPr id="493" name="Google Shape;493;p49"/>
              <p:cNvGrpSpPr/>
              <p:nvPr/>
            </p:nvGrpSpPr>
            <p:grpSpPr>
              <a:xfrm>
                <a:off x="6748646" y="1793288"/>
                <a:ext cx="1990504" cy="732500"/>
                <a:chOff x="951746" y="1664525"/>
                <a:chExt cx="1990504" cy="732500"/>
              </a:xfrm>
            </p:grpSpPr>
            <p:pic>
              <p:nvPicPr>
                <p:cNvPr id="494" name="Google Shape;494;p49"/>
                <p:cNvPicPr preferRelativeResize="0"/>
                <p:nvPr/>
              </p:nvPicPr>
              <p:blipFill rotWithShape="1">
                <a:blip r:embed="rId3">
                  <a:alphaModFix/>
                </a:blip>
                <a:srcRect b="9353" l="46230" r="27800" t="65186"/>
                <a:stretch/>
              </p:blipFill>
              <p:spPr>
                <a:xfrm>
                  <a:off x="951746" y="1743350"/>
                  <a:ext cx="1919186" cy="653675"/>
                </a:xfrm>
                <a:prstGeom prst="rect">
                  <a:avLst/>
                </a:prstGeom>
                <a:noFill/>
                <a:ln>
                  <a:noFill/>
                </a:ln>
              </p:spPr>
            </p:pic>
            <p:sp>
              <p:nvSpPr>
                <p:cNvPr id="495" name="Google Shape;495;p49"/>
                <p:cNvSpPr/>
                <p:nvPr/>
              </p:nvSpPr>
              <p:spPr>
                <a:xfrm>
                  <a:off x="951750" y="1664525"/>
                  <a:ext cx="19905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9"/>
                <p:cNvSpPr/>
                <p:nvPr/>
              </p:nvSpPr>
              <p:spPr>
                <a:xfrm>
                  <a:off x="974075" y="1778400"/>
                  <a:ext cx="10977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 name="Google Shape;497;p49"/>
              <p:cNvSpPr/>
              <p:nvPr/>
            </p:nvSpPr>
            <p:spPr>
              <a:xfrm>
                <a:off x="8187600" y="2106050"/>
                <a:ext cx="51600" cy="57300"/>
              </a:xfrm>
              <a:prstGeom prst="rect">
                <a:avLst/>
              </a:prstGeom>
              <a:solidFill>
                <a:srgbClr val="FFFF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 name="Google Shape;498;p49"/>
          <p:cNvGrpSpPr/>
          <p:nvPr/>
        </p:nvGrpSpPr>
        <p:grpSpPr>
          <a:xfrm>
            <a:off x="697896" y="3406750"/>
            <a:ext cx="7817204" cy="1093950"/>
            <a:chOff x="697896" y="3406750"/>
            <a:chExt cx="7817204" cy="1093950"/>
          </a:xfrm>
        </p:grpSpPr>
        <p:grpSp>
          <p:nvGrpSpPr>
            <p:cNvPr id="499" name="Google Shape;499;p49"/>
            <p:cNvGrpSpPr/>
            <p:nvPr/>
          </p:nvGrpSpPr>
          <p:grpSpPr>
            <a:xfrm>
              <a:off x="697896" y="3446825"/>
              <a:ext cx="1990504" cy="1053875"/>
              <a:chOff x="951746" y="1343150"/>
              <a:chExt cx="1990504" cy="1053875"/>
            </a:xfrm>
          </p:grpSpPr>
          <p:sp>
            <p:nvSpPr>
              <p:cNvPr id="500" name="Google Shape;500;p49"/>
              <p:cNvSpPr txBox="1"/>
              <p:nvPr/>
            </p:nvSpPr>
            <p:spPr>
              <a:xfrm>
                <a:off x="1529925" y="1343150"/>
                <a:ext cx="129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P1, v1</a:t>
                </a:r>
                <a:endParaRPr b="1">
                  <a:latin typeface="Calibri"/>
                  <a:ea typeface="Calibri"/>
                  <a:cs typeface="Calibri"/>
                  <a:sym typeface="Calibri"/>
                </a:endParaRPr>
              </a:p>
            </p:txBody>
          </p:sp>
          <p:grpSp>
            <p:nvGrpSpPr>
              <p:cNvPr id="501" name="Google Shape;501;p49"/>
              <p:cNvGrpSpPr/>
              <p:nvPr/>
            </p:nvGrpSpPr>
            <p:grpSpPr>
              <a:xfrm>
                <a:off x="951746" y="1664525"/>
                <a:ext cx="1990504" cy="732500"/>
                <a:chOff x="951746" y="1664525"/>
                <a:chExt cx="1990504" cy="732500"/>
              </a:xfrm>
            </p:grpSpPr>
            <p:pic>
              <p:nvPicPr>
                <p:cNvPr id="502" name="Google Shape;502;p49"/>
                <p:cNvPicPr preferRelativeResize="0"/>
                <p:nvPr/>
              </p:nvPicPr>
              <p:blipFill rotWithShape="1">
                <a:blip r:embed="rId3">
                  <a:alphaModFix/>
                </a:blip>
                <a:srcRect b="9353" l="46230" r="27800" t="65186"/>
                <a:stretch/>
              </p:blipFill>
              <p:spPr>
                <a:xfrm>
                  <a:off x="951746" y="1743350"/>
                  <a:ext cx="1919186" cy="653675"/>
                </a:xfrm>
                <a:prstGeom prst="rect">
                  <a:avLst/>
                </a:prstGeom>
                <a:noFill/>
                <a:ln>
                  <a:noFill/>
                </a:ln>
              </p:spPr>
            </p:pic>
            <p:sp>
              <p:nvSpPr>
                <p:cNvPr id="503" name="Google Shape;503;p49"/>
                <p:cNvSpPr/>
                <p:nvPr/>
              </p:nvSpPr>
              <p:spPr>
                <a:xfrm>
                  <a:off x="951750" y="1664525"/>
                  <a:ext cx="19905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9"/>
                <p:cNvSpPr/>
                <p:nvPr/>
              </p:nvSpPr>
              <p:spPr>
                <a:xfrm>
                  <a:off x="974075" y="1778400"/>
                  <a:ext cx="10977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 name="Google Shape;505;p49"/>
            <p:cNvGrpSpPr/>
            <p:nvPr/>
          </p:nvGrpSpPr>
          <p:grpSpPr>
            <a:xfrm>
              <a:off x="3104846" y="3446825"/>
              <a:ext cx="1990504" cy="1053875"/>
              <a:chOff x="951746" y="1343150"/>
              <a:chExt cx="1990504" cy="1053875"/>
            </a:xfrm>
          </p:grpSpPr>
          <p:sp>
            <p:nvSpPr>
              <p:cNvPr id="506" name="Google Shape;506;p49"/>
              <p:cNvSpPr txBox="1"/>
              <p:nvPr/>
            </p:nvSpPr>
            <p:spPr>
              <a:xfrm>
                <a:off x="1529925" y="1343150"/>
                <a:ext cx="129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P1, v2</a:t>
                </a:r>
                <a:endParaRPr b="1">
                  <a:latin typeface="Calibri"/>
                  <a:ea typeface="Calibri"/>
                  <a:cs typeface="Calibri"/>
                  <a:sym typeface="Calibri"/>
                </a:endParaRPr>
              </a:p>
            </p:txBody>
          </p:sp>
          <p:grpSp>
            <p:nvGrpSpPr>
              <p:cNvPr id="507" name="Google Shape;507;p49"/>
              <p:cNvGrpSpPr/>
              <p:nvPr/>
            </p:nvGrpSpPr>
            <p:grpSpPr>
              <a:xfrm>
                <a:off x="951746" y="1664525"/>
                <a:ext cx="1990504" cy="732500"/>
                <a:chOff x="951746" y="1664525"/>
                <a:chExt cx="1990504" cy="732500"/>
              </a:xfrm>
            </p:grpSpPr>
            <p:pic>
              <p:nvPicPr>
                <p:cNvPr id="508" name="Google Shape;508;p49"/>
                <p:cNvPicPr preferRelativeResize="0"/>
                <p:nvPr/>
              </p:nvPicPr>
              <p:blipFill rotWithShape="1">
                <a:blip r:embed="rId3">
                  <a:alphaModFix/>
                </a:blip>
                <a:srcRect b="9353" l="46230" r="27800" t="65186"/>
                <a:stretch/>
              </p:blipFill>
              <p:spPr>
                <a:xfrm>
                  <a:off x="951746" y="1743350"/>
                  <a:ext cx="1919186" cy="653675"/>
                </a:xfrm>
                <a:prstGeom prst="rect">
                  <a:avLst/>
                </a:prstGeom>
                <a:noFill/>
                <a:ln>
                  <a:noFill/>
                </a:ln>
              </p:spPr>
            </p:pic>
            <p:sp>
              <p:nvSpPr>
                <p:cNvPr id="509" name="Google Shape;509;p49"/>
                <p:cNvSpPr/>
                <p:nvPr/>
              </p:nvSpPr>
              <p:spPr>
                <a:xfrm>
                  <a:off x="951750" y="1664525"/>
                  <a:ext cx="19905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9"/>
                <p:cNvSpPr/>
                <p:nvPr/>
              </p:nvSpPr>
              <p:spPr>
                <a:xfrm>
                  <a:off x="974075" y="1778400"/>
                  <a:ext cx="10977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 name="Google Shape;511;p49"/>
            <p:cNvGrpSpPr/>
            <p:nvPr/>
          </p:nvGrpSpPr>
          <p:grpSpPr>
            <a:xfrm>
              <a:off x="4329228" y="3916996"/>
              <a:ext cx="719416" cy="581971"/>
              <a:chOff x="3782725" y="2321454"/>
              <a:chExt cx="878300" cy="710501"/>
            </a:xfrm>
          </p:grpSpPr>
          <p:pic>
            <p:nvPicPr>
              <p:cNvPr id="512" name="Google Shape;512;p49"/>
              <p:cNvPicPr preferRelativeResize="0"/>
              <p:nvPr/>
            </p:nvPicPr>
            <p:blipFill rotWithShape="1">
              <a:blip r:embed="rId3">
                <a:alphaModFix/>
              </a:blip>
              <a:srcRect b="9354" l="62543" r="27799" t="68159"/>
              <a:stretch/>
            </p:blipFill>
            <p:spPr>
              <a:xfrm>
                <a:off x="3782725" y="2321454"/>
                <a:ext cx="878300" cy="710501"/>
              </a:xfrm>
              <a:prstGeom prst="rect">
                <a:avLst/>
              </a:prstGeom>
              <a:noFill/>
              <a:ln>
                <a:noFill/>
              </a:ln>
            </p:spPr>
          </p:pic>
          <p:sp>
            <p:nvSpPr>
              <p:cNvPr id="513" name="Google Shape;513;p49"/>
              <p:cNvSpPr/>
              <p:nvPr/>
            </p:nvSpPr>
            <p:spPr>
              <a:xfrm rot="1214296">
                <a:off x="4071676" y="2506752"/>
                <a:ext cx="63309" cy="76406"/>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9"/>
              <p:cNvSpPr/>
              <p:nvPr/>
            </p:nvSpPr>
            <p:spPr>
              <a:xfrm>
                <a:off x="4452809" y="2663580"/>
                <a:ext cx="60300" cy="60300"/>
              </a:xfrm>
              <a:prstGeom prst="rect">
                <a:avLst/>
              </a:prstGeom>
              <a:solidFill>
                <a:srgbClr val="EAD1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 name="Google Shape;515;p49"/>
            <p:cNvSpPr txBox="1"/>
            <p:nvPr/>
          </p:nvSpPr>
          <p:spPr>
            <a:xfrm>
              <a:off x="5702650" y="3406750"/>
              <a:ext cx="61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a:t>
              </a:r>
              <a:endParaRPr>
                <a:latin typeface="Calibri"/>
                <a:ea typeface="Calibri"/>
                <a:cs typeface="Calibri"/>
                <a:sym typeface="Calibri"/>
              </a:endParaRPr>
            </a:p>
          </p:txBody>
        </p:sp>
        <p:grpSp>
          <p:nvGrpSpPr>
            <p:cNvPr id="516" name="Google Shape;516;p49"/>
            <p:cNvGrpSpPr/>
            <p:nvPr/>
          </p:nvGrpSpPr>
          <p:grpSpPr>
            <a:xfrm>
              <a:off x="6524596" y="3446825"/>
              <a:ext cx="1990504" cy="1053875"/>
              <a:chOff x="951746" y="1343150"/>
              <a:chExt cx="1990504" cy="1053875"/>
            </a:xfrm>
          </p:grpSpPr>
          <p:sp>
            <p:nvSpPr>
              <p:cNvPr id="517" name="Google Shape;517;p49"/>
              <p:cNvSpPr txBox="1"/>
              <p:nvPr/>
            </p:nvSpPr>
            <p:spPr>
              <a:xfrm>
                <a:off x="1529925" y="1343150"/>
                <a:ext cx="129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P1, vm</a:t>
                </a:r>
                <a:endParaRPr b="1">
                  <a:latin typeface="Calibri"/>
                  <a:ea typeface="Calibri"/>
                  <a:cs typeface="Calibri"/>
                  <a:sym typeface="Calibri"/>
                </a:endParaRPr>
              </a:p>
            </p:txBody>
          </p:sp>
          <p:grpSp>
            <p:nvGrpSpPr>
              <p:cNvPr id="518" name="Google Shape;518;p49"/>
              <p:cNvGrpSpPr/>
              <p:nvPr/>
            </p:nvGrpSpPr>
            <p:grpSpPr>
              <a:xfrm>
                <a:off x="951746" y="1664525"/>
                <a:ext cx="1990504" cy="732500"/>
                <a:chOff x="951746" y="1664525"/>
                <a:chExt cx="1990504" cy="732500"/>
              </a:xfrm>
            </p:grpSpPr>
            <p:pic>
              <p:nvPicPr>
                <p:cNvPr id="519" name="Google Shape;519;p49"/>
                <p:cNvPicPr preferRelativeResize="0"/>
                <p:nvPr/>
              </p:nvPicPr>
              <p:blipFill rotWithShape="1">
                <a:blip r:embed="rId3">
                  <a:alphaModFix/>
                </a:blip>
                <a:srcRect b="9353" l="46230" r="27800" t="65186"/>
                <a:stretch/>
              </p:blipFill>
              <p:spPr>
                <a:xfrm>
                  <a:off x="951746" y="1743350"/>
                  <a:ext cx="1919186" cy="653675"/>
                </a:xfrm>
                <a:prstGeom prst="rect">
                  <a:avLst/>
                </a:prstGeom>
                <a:noFill/>
                <a:ln>
                  <a:noFill/>
                </a:ln>
              </p:spPr>
            </p:pic>
            <p:sp>
              <p:nvSpPr>
                <p:cNvPr id="520" name="Google Shape;520;p49"/>
                <p:cNvSpPr/>
                <p:nvPr/>
              </p:nvSpPr>
              <p:spPr>
                <a:xfrm>
                  <a:off x="951750" y="1664525"/>
                  <a:ext cx="19905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9"/>
                <p:cNvSpPr/>
                <p:nvPr/>
              </p:nvSpPr>
              <p:spPr>
                <a:xfrm>
                  <a:off x="974075" y="1778400"/>
                  <a:ext cx="10977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 name="Google Shape;522;p49"/>
            <p:cNvGrpSpPr/>
            <p:nvPr/>
          </p:nvGrpSpPr>
          <p:grpSpPr>
            <a:xfrm>
              <a:off x="7748978" y="3916996"/>
              <a:ext cx="719416" cy="581971"/>
              <a:chOff x="3782725" y="2321454"/>
              <a:chExt cx="878300" cy="710501"/>
            </a:xfrm>
          </p:grpSpPr>
          <p:pic>
            <p:nvPicPr>
              <p:cNvPr id="523" name="Google Shape;523;p49"/>
              <p:cNvPicPr preferRelativeResize="0"/>
              <p:nvPr/>
            </p:nvPicPr>
            <p:blipFill rotWithShape="1">
              <a:blip r:embed="rId3">
                <a:alphaModFix/>
              </a:blip>
              <a:srcRect b="9354" l="62543" r="27799" t="68159"/>
              <a:stretch/>
            </p:blipFill>
            <p:spPr>
              <a:xfrm>
                <a:off x="3782725" y="2321454"/>
                <a:ext cx="878300" cy="710501"/>
              </a:xfrm>
              <a:prstGeom prst="rect">
                <a:avLst/>
              </a:prstGeom>
              <a:noFill/>
              <a:ln>
                <a:noFill/>
              </a:ln>
            </p:spPr>
          </p:pic>
          <p:sp>
            <p:nvSpPr>
              <p:cNvPr id="524" name="Google Shape;524;p49"/>
              <p:cNvSpPr/>
              <p:nvPr/>
            </p:nvSpPr>
            <p:spPr>
              <a:xfrm rot="1214296">
                <a:off x="4071676" y="2506752"/>
                <a:ext cx="63309" cy="76406"/>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9"/>
              <p:cNvSpPr/>
              <p:nvPr/>
            </p:nvSpPr>
            <p:spPr>
              <a:xfrm>
                <a:off x="4187694" y="2789327"/>
                <a:ext cx="60300" cy="60300"/>
              </a:xfrm>
              <a:prstGeom prst="rect">
                <a:avLst/>
              </a:prstGeom>
              <a:solidFill>
                <a:srgbClr val="00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6" name="Google Shape;526;p49"/>
          <p:cNvSpPr txBox="1"/>
          <p:nvPr>
            <p:ph idx="1" type="body"/>
          </p:nvPr>
        </p:nvSpPr>
        <p:spPr>
          <a:xfrm>
            <a:off x="110713" y="2885000"/>
            <a:ext cx="8919000" cy="582000"/>
          </a:xfrm>
          <a:prstGeom prst="rect">
            <a:avLst/>
          </a:prstGeom>
        </p:spPr>
        <p:txBody>
          <a:bodyPr anchorCtr="0" anchor="t" bIns="34275" lIns="68575" spcFirstLastPara="1" rIns="68575" wrap="square" tIns="34275">
            <a:normAutofit/>
          </a:bodyPr>
          <a:lstStyle/>
          <a:p>
            <a:pPr indent="-361950" lvl="0" marL="457200" rtl="0" algn="l">
              <a:spcBef>
                <a:spcPts val="800"/>
              </a:spcBef>
              <a:spcAft>
                <a:spcPts val="0"/>
              </a:spcAft>
              <a:buSzPts val="2100"/>
              <a:buFont typeface="Calibri"/>
              <a:buChar char="•"/>
            </a:pPr>
            <a:r>
              <a:rPr lang="en"/>
              <a:t>Independent model per voxel / sensor-timepoint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0"/>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Encoding: fMRI specifics</a:t>
            </a:r>
            <a:endParaRPr/>
          </a:p>
        </p:txBody>
      </p:sp>
      <p:sp>
        <p:nvSpPr>
          <p:cNvPr id="532" name="Google Shape;532;p50"/>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33" name="Google Shape;533;p50"/>
          <p:cNvSpPr txBox="1"/>
          <p:nvPr>
            <p:ph idx="4294967295" type="body"/>
          </p:nvPr>
        </p:nvSpPr>
        <p:spPr>
          <a:xfrm>
            <a:off x="425426" y="45476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3"/>
              </a:rPr>
              <a:t>Jain, Shailee, Vy Vo, Shivangi Mahto, Amanda LeBel, Javier S. Turek, and Alexander Huth. "Interpretable multi-timescale models for predicting fMRI responses to continuous natural speech." Advances in Neural Information Processing Systems 33 (2020): 13738-13749.</a:t>
            </a:r>
            <a:endParaRPr/>
          </a:p>
        </p:txBody>
      </p:sp>
      <p:grpSp>
        <p:nvGrpSpPr>
          <p:cNvPr id="534" name="Google Shape;534;p50"/>
          <p:cNvGrpSpPr/>
          <p:nvPr/>
        </p:nvGrpSpPr>
        <p:grpSpPr>
          <a:xfrm>
            <a:off x="565475" y="1015075"/>
            <a:ext cx="7799488" cy="2888801"/>
            <a:chOff x="644425" y="989500"/>
            <a:chExt cx="7799488" cy="2888801"/>
          </a:xfrm>
        </p:grpSpPr>
        <p:pic>
          <p:nvPicPr>
            <p:cNvPr id="535" name="Google Shape;535;p50"/>
            <p:cNvPicPr preferRelativeResize="0"/>
            <p:nvPr/>
          </p:nvPicPr>
          <p:blipFill>
            <a:blip r:embed="rId4">
              <a:alphaModFix/>
            </a:blip>
            <a:stretch>
              <a:fillRect/>
            </a:stretch>
          </p:blipFill>
          <p:spPr>
            <a:xfrm>
              <a:off x="700088" y="989500"/>
              <a:ext cx="7743826" cy="2888801"/>
            </a:xfrm>
            <a:prstGeom prst="rect">
              <a:avLst/>
            </a:prstGeom>
            <a:noFill/>
            <a:ln>
              <a:noFill/>
            </a:ln>
          </p:spPr>
        </p:pic>
        <p:sp>
          <p:nvSpPr>
            <p:cNvPr id="536" name="Google Shape;536;p50"/>
            <p:cNvSpPr/>
            <p:nvPr/>
          </p:nvSpPr>
          <p:spPr>
            <a:xfrm>
              <a:off x="644425" y="1923125"/>
              <a:ext cx="486000" cy="23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0"/>
            <p:cNvSpPr/>
            <p:nvPr/>
          </p:nvSpPr>
          <p:spPr>
            <a:xfrm>
              <a:off x="675125" y="2613525"/>
              <a:ext cx="214800" cy="16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0"/>
            <p:cNvSpPr/>
            <p:nvPr/>
          </p:nvSpPr>
          <p:spPr>
            <a:xfrm>
              <a:off x="745700" y="2613525"/>
              <a:ext cx="214800" cy="127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50"/>
          <p:cNvGrpSpPr/>
          <p:nvPr/>
        </p:nvGrpSpPr>
        <p:grpSpPr>
          <a:xfrm>
            <a:off x="2322625" y="1913400"/>
            <a:ext cx="2249425" cy="2031000"/>
            <a:chOff x="2322625" y="1913400"/>
            <a:chExt cx="2249425" cy="2031000"/>
          </a:xfrm>
        </p:grpSpPr>
        <p:sp>
          <p:nvSpPr>
            <p:cNvPr id="540" name="Google Shape;540;p50"/>
            <p:cNvSpPr/>
            <p:nvPr/>
          </p:nvSpPr>
          <p:spPr>
            <a:xfrm>
              <a:off x="2322625" y="1913400"/>
              <a:ext cx="2039400" cy="1316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0"/>
            <p:cNvSpPr/>
            <p:nvPr/>
          </p:nvSpPr>
          <p:spPr>
            <a:xfrm>
              <a:off x="3072650" y="3230100"/>
              <a:ext cx="1499400" cy="714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 name="Google Shape;542;p50"/>
          <p:cNvSpPr/>
          <p:nvPr/>
        </p:nvSpPr>
        <p:spPr>
          <a:xfrm>
            <a:off x="4389325" y="2065800"/>
            <a:ext cx="1892700" cy="155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3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4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1"/>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Encoding: evaluation </a:t>
            </a:r>
            <a:r>
              <a:rPr b="1" lang="en"/>
              <a:t>setup</a:t>
            </a:r>
            <a:endParaRPr b="1"/>
          </a:p>
        </p:txBody>
      </p:sp>
      <p:sp>
        <p:nvSpPr>
          <p:cNvPr id="548" name="Google Shape;548;p51"/>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549" name="Google Shape;549;p51"/>
          <p:cNvGrpSpPr/>
          <p:nvPr/>
        </p:nvGrpSpPr>
        <p:grpSpPr>
          <a:xfrm>
            <a:off x="5253925" y="3684500"/>
            <a:ext cx="3670800" cy="989075"/>
            <a:chOff x="4685875" y="1769175"/>
            <a:chExt cx="3670800" cy="989075"/>
          </a:xfrm>
        </p:grpSpPr>
        <p:grpSp>
          <p:nvGrpSpPr>
            <p:cNvPr id="550" name="Google Shape;550;p51"/>
            <p:cNvGrpSpPr/>
            <p:nvPr/>
          </p:nvGrpSpPr>
          <p:grpSpPr>
            <a:xfrm>
              <a:off x="4685875" y="1769186"/>
              <a:ext cx="3670800" cy="989064"/>
              <a:chOff x="5473200" y="3114436"/>
              <a:chExt cx="3670800" cy="989064"/>
            </a:xfrm>
          </p:grpSpPr>
          <p:grpSp>
            <p:nvGrpSpPr>
              <p:cNvPr id="551" name="Google Shape;551;p51"/>
              <p:cNvGrpSpPr/>
              <p:nvPr/>
            </p:nvGrpSpPr>
            <p:grpSpPr>
              <a:xfrm>
                <a:off x="5526960" y="3114436"/>
                <a:ext cx="2203291" cy="758922"/>
                <a:chOff x="4320801" y="2487713"/>
                <a:chExt cx="1897753" cy="653680"/>
              </a:xfrm>
            </p:grpSpPr>
            <p:pic>
              <p:nvPicPr>
                <p:cNvPr id="552" name="Google Shape;552;p51"/>
                <p:cNvPicPr preferRelativeResize="0"/>
                <p:nvPr/>
              </p:nvPicPr>
              <p:blipFill rotWithShape="1">
                <a:blip r:embed="rId3">
                  <a:alphaModFix/>
                </a:blip>
                <a:srcRect b="9353" l="46231" r="37192" t="73094"/>
                <a:stretch/>
              </p:blipFill>
              <p:spPr>
                <a:xfrm>
                  <a:off x="4320801" y="2690747"/>
                  <a:ext cx="1225021" cy="450645"/>
                </a:xfrm>
                <a:prstGeom prst="rect">
                  <a:avLst/>
                </a:prstGeom>
                <a:noFill/>
                <a:ln>
                  <a:noFill/>
                </a:ln>
              </p:spPr>
            </p:pic>
            <p:pic>
              <p:nvPicPr>
                <p:cNvPr id="553" name="Google Shape;553;p51"/>
                <p:cNvPicPr preferRelativeResize="0"/>
                <p:nvPr/>
              </p:nvPicPr>
              <p:blipFill rotWithShape="1">
                <a:blip r:embed="rId3">
                  <a:alphaModFix/>
                </a:blip>
                <a:srcRect b="9353" l="62574" r="27799" t="65186"/>
                <a:stretch/>
              </p:blipFill>
              <p:spPr>
                <a:xfrm flipH="1">
                  <a:off x="5507179" y="2487713"/>
                  <a:ext cx="711375" cy="653675"/>
                </a:xfrm>
                <a:prstGeom prst="rect">
                  <a:avLst/>
                </a:prstGeom>
                <a:noFill/>
                <a:ln>
                  <a:noFill/>
                </a:ln>
              </p:spPr>
            </p:pic>
          </p:grpSp>
          <p:pic>
            <p:nvPicPr>
              <p:cNvPr id="554" name="Google Shape;554;p51"/>
              <p:cNvPicPr preferRelativeResize="0"/>
              <p:nvPr/>
            </p:nvPicPr>
            <p:blipFill rotWithShape="1">
              <a:blip r:embed="rId4">
                <a:alphaModFix/>
              </a:blip>
              <a:srcRect b="75807" l="3679" r="87556" t="15273"/>
              <a:stretch/>
            </p:blipFill>
            <p:spPr>
              <a:xfrm>
                <a:off x="5892416" y="3409940"/>
                <a:ext cx="712498" cy="256200"/>
              </a:xfrm>
              <a:prstGeom prst="rect">
                <a:avLst/>
              </a:prstGeom>
              <a:noFill/>
              <a:ln>
                <a:noFill/>
              </a:ln>
            </p:spPr>
          </p:pic>
          <p:sp>
            <p:nvSpPr>
              <p:cNvPr id="555" name="Google Shape;555;p51"/>
              <p:cNvSpPr/>
              <p:nvPr/>
            </p:nvSpPr>
            <p:spPr>
              <a:xfrm>
                <a:off x="7404700" y="3383000"/>
                <a:ext cx="45000" cy="5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1"/>
              <p:cNvSpPr txBox="1"/>
              <p:nvPr/>
            </p:nvSpPr>
            <p:spPr>
              <a:xfrm>
                <a:off x="5473200" y="3749500"/>
                <a:ext cx="367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Test how well      predicts unseen brain recordings</a:t>
                </a:r>
                <a:endParaRPr sz="1100">
                  <a:latin typeface="Montserrat"/>
                  <a:ea typeface="Montserrat"/>
                  <a:cs typeface="Montserrat"/>
                  <a:sym typeface="Montserrat"/>
                </a:endParaRPr>
              </a:p>
            </p:txBody>
          </p:sp>
          <p:pic>
            <p:nvPicPr>
              <p:cNvPr id="557" name="Google Shape;557;p51"/>
              <p:cNvPicPr preferRelativeResize="0"/>
              <p:nvPr/>
            </p:nvPicPr>
            <p:blipFill rotWithShape="1">
              <a:blip r:embed="rId3">
                <a:alphaModFix/>
              </a:blip>
              <a:srcRect b="13282" l="47532" r="50518" t="74446"/>
              <a:stretch/>
            </p:blipFill>
            <p:spPr>
              <a:xfrm>
                <a:off x="6542248" y="3828736"/>
                <a:ext cx="120150" cy="262800"/>
              </a:xfrm>
              <a:prstGeom prst="rect">
                <a:avLst/>
              </a:prstGeom>
              <a:noFill/>
              <a:ln>
                <a:noFill/>
              </a:ln>
            </p:spPr>
          </p:pic>
        </p:grpSp>
        <p:sp>
          <p:nvSpPr>
            <p:cNvPr id="558" name="Google Shape;558;p51"/>
            <p:cNvSpPr/>
            <p:nvPr/>
          </p:nvSpPr>
          <p:spPr>
            <a:xfrm>
              <a:off x="6090025" y="1769175"/>
              <a:ext cx="894900" cy="117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51"/>
          <p:cNvGrpSpPr/>
          <p:nvPr/>
        </p:nvGrpSpPr>
        <p:grpSpPr>
          <a:xfrm>
            <a:off x="5225900" y="2898600"/>
            <a:ext cx="2343275" cy="808021"/>
            <a:chOff x="4657850" y="983275"/>
            <a:chExt cx="2343275" cy="808021"/>
          </a:xfrm>
        </p:grpSpPr>
        <p:grpSp>
          <p:nvGrpSpPr>
            <p:cNvPr id="560" name="Google Shape;560;p51"/>
            <p:cNvGrpSpPr/>
            <p:nvPr/>
          </p:nvGrpSpPr>
          <p:grpSpPr>
            <a:xfrm>
              <a:off x="4657850" y="983275"/>
              <a:ext cx="2290341" cy="808021"/>
              <a:chOff x="5445175" y="2328525"/>
              <a:chExt cx="2290341" cy="808021"/>
            </a:xfrm>
          </p:grpSpPr>
          <p:sp>
            <p:nvSpPr>
              <p:cNvPr id="561" name="Google Shape;561;p51"/>
              <p:cNvSpPr txBox="1"/>
              <p:nvPr/>
            </p:nvSpPr>
            <p:spPr>
              <a:xfrm>
                <a:off x="5445175" y="2328525"/>
                <a:ext cx="144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Learn function</a:t>
                </a:r>
                <a:endParaRPr sz="1100">
                  <a:latin typeface="Montserrat"/>
                  <a:ea typeface="Montserrat"/>
                  <a:cs typeface="Montserrat"/>
                  <a:sym typeface="Montserrat"/>
                </a:endParaRPr>
              </a:p>
            </p:txBody>
          </p:sp>
          <p:grpSp>
            <p:nvGrpSpPr>
              <p:cNvPr id="562" name="Google Shape;562;p51"/>
              <p:cNvGrpSpPr/>
              <p:nvPr/>
            </p:nvGrpSpPr>
            <p:grpSpPr>
              <a:xfrm>
                <a:off x="5532225" y="2377624"/>
                <a:ext cx="2203291" cy="758922"/>
                <a:chOff x="4320801" y="2487713"/>
                <a:chExt cx="1897753" cy="653680"/>
              </a:xfrm>
            </p:grpSpPr>
            <p:pic>
              <p:nvPicPr>
                <p:cNvPr id="563" name="Google Shape;563;p51"/>
                <p:cNvPicPr preferRelativeResize="0"/>
                <p:nvPr/>
              </p:nvPicPr>
              <p:blipFill rotWithShape="1">
                <a:blip r:embed="rId3">
                  <a:alphaModFix/>
                </a:blip>
                <a:srcRect b="9353" l="46231" r="37192" t="73094"/>
                <a:stretch/>
              </p:blipFill>
              <p:spPr>
                <a:xfrm>
                  <a:off x="4320801" y="2690747"/>
                  <a:ext cx="1225021" cy="450645"/>
                </a:xfrm>
                <a:prstGeom prst="rect">
                  <a:avLst/>
                </a:prstGeom>
                <a:noFill/>
                <a:ln>
                  <a:noFill/>
                </a:ln>
              </p:spPr>
            </p:pic>
            <p:pic>
              <p:nvPicPr>
                <p:cNvPr id="564" name="Google Shape;564;p51"/>
                <p:cNvPicPr preferRelativeResize="0"/>
                <p:nvPr/>
              </p:nvPicPr>
              <p:blipFill rotWithShape="1">
                <a:blip r:embed="rId3">
                  <a:alphaModFix/>
                </a:blip>
                <a:srcRect b="9353" l="62574" r="27799" t="65186"/>
                <a:stretch/>
              </p:blipFill>
              <p:spPr>
                <a:xfrm flipH="1">
                  <a:off x="5507179" y="2487713"/>
                  <a:ext cx="711375" cy="653675"/>
                </a:xfrm>
                <a:prstGeom prst="rect">
                  <a:avLst/>
                </a:prstGeom>
                <a:noFill/>
                <a:ln>
                  <a:noFill/>
                </a:ln>
              </p:spPr>
            </p:pic>
          </p:grpSp>
          <p:pic>
            <p:nvPicPr>
              <p:cNvPr id="565" name="Google Shape;565;p51"/>
              <p:cNvPicPr preferRelativeResize="0"/>
              <p:nvPr/>
            </p:nvPicPr>
            <p:blipFill rotWithShape="1">
              <a:blip r:embed="rId3">
                <a:alphaModFix/>
              </a:blip>
              <a:srcRect b="13282" l="47532" r="50518" t="74446"/>
              <a:stretch/>
            </p:blipFill>
            <p:spPr>
              <a:xfrm>
                <a:off x="6604014" y="2403429"/>
                <a:ext cx="120150" cy="262800"/>
              </a:xfrm>
              <a:prstGeom prst="rect">
                <a:avLst/>
              </a:prstGeom>
              <a:noFill/>
              <a:ln>
                <a:noFill/>
              </a:ln>
            </p:spPr>
          </p:pic>
        </p:grpSp>
        <p:sp>
          <p:nvSpPr>
            <p:cNvPr id="566" name="Google Shape;566;p51"/>
            <p:cNvSpPr/>
            <p:nvPr/>
          </p:nvSpPr>
          <p:spPr>
            <a:xfrm>
              <a:off x="6073825" y="983275"/>
              <a:ext cx="9273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 name="Google Shape;567;p51"/>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n"/>
              <a:t>Predict data heldout from training by applying learned function to corresponding stimulus representations</a:t>
            </a:r>
            <a:endParaRPr/>
          </a:p>
          <a:p>
            <a:pPr indent="0" lvl="0" marL="457200" rtl="0" algn="l">
              <a:spcBef>
                <a:spcPts val="1000"/>
              </a:spcBef>
              <a:spcAft>
                <a:spcPts val="0"/>
              </a:spcAft>
              <a:buNone/>
            </a:pPr>
            <a:r>
              <a:t/>
            </a:r>
            <a:endParaRPr/>
          </a:p>
          <a:p>
            <a:pPr indent="-317500" lvl="0" marL="457200" rtl="0" algn="l">
              <a:spcBef>
                <a:spcPts val="1000"/>
              </a:spcBef>
              <a:spcAft>
                <a:spcPts val="0"/>
              </a:spcAft>
              <a:buSzPts val="1400"/>
              <a:buChar char="●"/>
            </a:pPr>
            <a:r>
              <a:rPr lang="en"/>
              <a:t>Compare predictions of brain data to true brain data:</a:t>
            </a:r>
            <a:endParaRPr/>
          </a:p>
          <a:p>
            <a:pPr indent="-317500" lvl="1" marL="914400" rtl="0" algn="l">
              <a:spcBef>
                <a:spcPts val="0"/>
              </a:spcBef>
              <a:spcAft>
                <a:spcPts val="0"/>
              </a:spcAft>
              <a:buSzPts val="1400"/>
              <a:buChar char="○"/>
            </a:pPr>
            <a:r>
              <a:rPr lang="en"/>
              <a:t>Evaluation metrics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2"/>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Encoding: evaluation </a:t>
            </a:r>
            <a:r>
              <a:rPr b="1" lang="en"/>
              <a:t>metrics</a:t>
            </a:r>
            <a:endParaRPr b="1"/>
          </a:p>
        </p:txBody>
      </p:sp>
      <p:sp>
        <p:nvSpPr>
          <p:cNvPr id="573" name="Google Shape;573;p52"/>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74" name="Google Shape;574;p52"/>
          <p:cNvSpPr txBox="1"/>
          <p:nvPr>
            <p:ph idx="4294967295" type="body"/>
          </p:nvPr>
        </p:nvSpPr>
        <p:spPr>
          <a:xfrm>
            <a:off x="1021825" y="4120275"/>
            <a:ext cx="3191100" cy="1332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rgbClr val="222222"/>
              </a:buClr>
              <a:buSzPct val="100000"/>
              <a:buNone/>
            </a:pPr>
            <a:r>
              <a:rPr lang="en" u="sng">
                <a:solidFill>
                  <a:schemeClr val="hlink"/>
                </a:solidFill>
                <a:hlinkClick r:id="rId3"/>
              </a:rPr>
              <a:t>Millet, Juliette, Charlotte Caucheteux, Pierre Orhan, Yves Boubenec, Alexandre Gramfort, Ewan Dunbar, Christophe Pallier, and Jean-Remi King. "Toward a realistic model of speech processing in the brain with self-supervised learning." arXiv preprint arXiv:2206.01685 (2022).</a:t>
            </a:r>
            <a:endParaRPr/>
          </a:p>
        </p:txBody>
      </p:sp>
      <p:pic>
        <p:nvPicPr>
          <p:cNvPr id="575" name="Google Shape;575;p52"/>
          <p:cNvPicPr preferRelativeResize="0"/>
          <p:nvPr/>
        </p:nvPicPr>
        <p:blipFill rotWithShape="1">
          <a:blip r:embed="rId4">
            <a:alphaModFix/>
          </a:blip>
          <a:srcRect b="0" l="31412" r="0" t="0"/>
          <a:stretch/>
        </p:blipFill>
        <p:spPr>
          <a:xfrm>
            <a:off x="1235775" y="1671925"/>
            <a:ext cx="2480600" cy="2069326"/>
          </a:xfrm>
          <a:prstGeom prst="rect">
            <a:avLst/>
          </a:prstGeom>
          <a:noFill/>
          <a:ln>
            <a:noFill/>
          </a:ln>
        </p:spPr>
      </p:pic>
      <p:sp>
        <p:nvSpPr>
          <p:cNvPr id="576" name="Google Shape;576;p52"/>
          <p:cNvSpPr txBox="1"/>
          <p:nvPr/>
        </p:nvSpPr>
        <p:spPr>
          <a:xfrm>
            <a:off x="1671325" y="1076025"/>
            <a:ext cx="189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Pearson correlation</a:t>
            </a:r>
            <a:endParaRPr>
              <a:latin typeface="Calibri"/>
              <a:ea typeface="Calibri"/>
              <a:cs typeface="Calibri"/>
              <a:sym typeface="Calibri"/>
            </a:endParaRPr>
          </a:p>
        </p:txBody>
      </p:sp>
      <p:sp>
        <p:nvSpPr>
          <p:cNvPr id="577" name="Google Shape;577;p52"/>
          <p:cNvSpPr txBox="1"/>
          <p:nvPr/>
        </p:nvSpPr>
        <p:spPr>
          <a:xfrm>
            <a:off x="5995825" y="1103075"/>
            <a:ext cx="189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2v2 accuracy</a:t>
            </a:r>
            <a:endParaRPr>
              <a:latin typeface="Calibri"/>
              <a:ea typeface="Calibri"/>
              <a:cs typeface="Calibri"/>
              <a:sym typeface="Calibri"/>
            </a:endParaRPr>
          </a:p>
        </p:txBody>
      </p:sp>
      <p:pic>
        <p:nvPicPr>
          <p:cNvPr id="578" name="Google Shape;578;p52"/>
          <p:cNvPicPr preferRelativeResize="0"/>
          <p:nvPr/>
        </p:nvPicPr>
        <p:blipFill>
          <a:blip r:embed="rId5">
            <a:alphaModFix/>
          </a:blip>
          <a:stretch>
            <a:fillRect/>
          </a:stretch>
        </p:blipFill>
        <p:spPr>
          <a:xfrm>
            <a:off x="4608950" y="1583538"/>
            <a:ext cx="3589874" cy="2294251"/>
          </a:xfrm>
          <a:prstGeom prst="rect">
            <a:avLst/>
          </a:prstGeom>
          <a:noFill/>
          <a:ln>
            <a:noFill/>
          </a:ln>
        </p:spPr>
      </p:pic>
      <p:sp>
        <p:nvSpPr>
          <p:cNvPr id="579" name="Google Shape;579;p52"/>
          <p:cNvSpPr txBox="1"/>
          <p:nvPr>
            <p:ph idx="4294967295" type="body"/>
          </p:nvPr>
        </p:nvSpPr>
        <p:spPr>
          <a:xfrm>
            <a:off x="5138950" y="4120275"/>
            <a:ext cx="2907000" cy="1332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6"/>
              </a:rPr>
              <a:t>Toneva, Mariya, Otilia Stretcu, Barnabás Póczos, Leila Wehbe, and Tom M. Mitchell. "Modeling task effects on meaning representation in the brain via zero-shot meg prediction." Advances in Neural Information Processing Systems 33 (2020): 5284-5295.</a:t>
            </a:r>
            <a:endParaRPr/>
          </a:p>
        </p:txBody>
      </p:sp>
      <p:sp>
        <p:nvSpPr>
          <p:cNvPr id="580" name="Google Shape;580;p52"/>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5"/>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Agenda</a:t>
            </a:r>
            <a:endParaRPr/>
          </a:p>
        </p:txBody>
      </p:sp>
      <p:sp>
        <p:nvSpPr>
          <p:cNvPr id="195" name="Google Shape;195;p35"/>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Introduction to Brain encoding and decoding [30 min]</a:t>
            </a:r>
            <a:endParaRPr/>
          </a:p>
          <a:p>
            <a:pPr indent="-171450" lvl="0" marL="177800" rtl="0" algn="l">
              <a:lnSpc>
                <a:spcPct val="90000"/>
              </a:lnSpc>
              <a:spcBef>
                <a:spcPts val="800"/>
              </a:spcBef>
              <a:spcAft>
                <a:spcPts val="0"/>
              </a:spcAft>
              <a:buClr>
                <a:schemeClr val="dk1"/>
              </a:buClr>
              <a:buSzPts val="2100"/>
              <a:buChar char="•"/>
            </a:pPr>
            <a:r>
              <a:rPr lang="en"/>
              <a:t>Stimulus Representations [1 hour 30 min]</a:t>
            </a:r>
            <a:endParaRPr/>
          </a:p>
          <a:p>
            <a:pPr indent="-171450" lvl="0" marL="177800" rtl="0" algn="l">
              <a:lnSpc>
                <a:spcPct val="90000"/>
              </a:lnSpc>
              <a:spcBef>
                <a:spcPts val="800"/>
              </a:spcBef>
              <a:spcAft>
                <a:spcPts val="0"/>
              </a:spcAft>
              <a:buClr>
                <a:schemeClr val="dk1"/>
              </a:buClr>
              <a:buSzPts val="2100"/>
              <a:buChar char="•"/>
            </a:pPr>
            <a:r>
              <a:rPr lang="en"/>
              <a:t>Coffee break [30 min]</a:t>
            </a:r>
            <a:endParaRPr/>
          </a:p>
          <a:p>
            <a:pPr indent="-222250" lvl="0" marL="177800" rtl="0" algn="l">
              <a:spcBef>
                <a:spcPts val="800"/>
              </a:spcBef>
              <a:spcAft>
                <a:spcPts val="0"/>
              </a:spcAft>
              <a:buSzPts val="2100"/>
              <a:buChar char="•"/>
            </a:pPr>
            <a:r>
              <a:rPr lang="en"/>
              <a:t>Deep Learning for Brain Decoding [1 hour 30 min]</a:t>
            </a:r>
            <a:endParaRPr/>
          </a:p>
          <a:p>
            <a:pPr indent="-171450" lvl="0" marL="177800" rtl="0" algn="l">
              <a:lnSpc>
                <a:spcPct val="90000"/>
              </a:lnSpc>
              <a:spcBef>
                <a:spcPts val="800"/>
              </a:spcBef>
              <a:spcAft>
                <a:spcPts val="0"/>
              </a:spcAft>
              <a:buClr>
                <a:schemeClr val="dk1"/>
              </a:buClr>
              <a:buSzPts val="2100"/>
              <a:buChar char="•"/>
            </a:pPr>
            <a:r>
              <a:rPr lang="en"/>
              <a:t>Lunch break [1 hour 15 min]</a:t>
            </a:r>
            <a:endParaRPr/>
          </a:p>
          <a:p>
            <a:pPr indent="-222250" lvl="0" marL="177800" rtl="0" algn="l">
              <a:spcBef>
                <a:spcPts val="800"/>
              </a:spcBef>
              <a:spcAft>
                <a:spcPts val="0"/>
              </a:spcAft>
              <a:buClr>
                <a:srgbClr val="FF0000"/>
              </a:buClr>
              <a:buSzPts val="2100"/>
              <a:buChar char="•"/>
            </a:pPr>
            <a:r>
              <a:rPr b="1" lang="en">
                <a:solidFill>
                  <a:srgbClr val="FF0000"/>
                </a:solidFill>
              </a:rPr>
              <a:t>Deep Learning for Brain Encoding [1 hour 30 min]</a:t>
            </a:r>
            <a:endParaRPr b="1">
              <a:solidFill>
                <a:srgbClr val="FF0000"/>
              </a:solidFill>
            </a:endParaRPr>
          </a:p>
          <a:p>
            <a:pPr indent="-171450" lvl="0" marL="177800" rtl="0" algn="l">
              <a:lnSpc>
                <a:spcPct val="90000"/>
              </a:lnSpc>
              <a:spcBef>
                <a:spcPts val="800"/>
              </a:spcBef>
              <a:spcAft>
                <a:spcPts val="0"/>
              </a:spcAft>
              <a:buClr>
                <a:schemeClr val="dk1"/>
              </a:buClr>
              <a:buSzPts val="2100"/>
              <a:buChar char="•"/>
            </a:pPr>
            <a:r>
              <a:rPr lang="en"/>
              <a:t>Coffee break [30 min]</a:t>
            </a:r>
            <a:endParaRPr/>
          </a:p>
          <a:p>
            <a:pPr indent="-171450" lvl="0" marL="177800" rtl="0" algn="l">
              <a:lnSpc>
                <a:spcPct val="90000"/>
              </a:lnSpc>
              <a:spcBef>
                <a:spcPts val="800"/>
              </a:spcBef>
              <a:spcAft>
                <a:spcPts val="0"/>
              </a:spcAft>
              <a:buSzPts val="2100"/>
              <a:buChar char="•"/>
            </a:pPr>
            <a:r>
              <a:rPr lang="en"/>
              <a:t>Advanced Methods [1 hour 15 min]</a:t>
            </a:r>
            <a:endParaRPr/>
          </a:p>
          <a:p>
            <a:pPr indent="-171450" lvl="0" marL="177800" rtl="0" algn="l">
              <a:lnSpc>
                <a:spcPct val="90000"/>
              </a:lnSpc>
              <a:spcBef>
                <a:spcPts val="800"/>
              </a:spcBef>
              <a:spcAft>
                <a:spcPts val="0"/>
              </a:spcAft>
              <a:buClr>
                <a:schemeClr val="dk1"/>
              </a:buClr>
              <a:buSzPts val="2100"/>
              <a:buChar char="•"/>
            </a:pPr>
            <a:r>
              <a:rPr lang="en"/>
              <a:t>Summary and Future Trends [15 min]</a:t>
            </a:r>
            <a:endParaRPr/>
          </a:p>
          <a:p>
            <a:pPr indent="-38100" lvl="0" marL="177800" rtl="0" algn="l">
              <a:lnSpc>
                <a:spcPct val="90000"/>
              </a:lnSpc>
              <a:spcBef>
                <a:spcPts val="800"/>
              </a:spcBef>
              <a:spcAft>
                <a:spcPts val="0"/>
              </a:spcAft>
              <a:buClr>
                <a:schemeClr val="dk1"/>
              </a:buClr>
              <a:buSzPts val="2100"/>
              <a:buNone/>
            </a:pPr>
            <a:r>
              <a:t/>
            </a:r>
            <a:endParaRPr/>
          </a:p>
        </p:txBody>
      </p:sp>
      <p:sp>
        <p:nvSpPr>
          <p:cNvPr id="196" name="Google Shape;196;p35"/>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3"/>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lnSpcReduction="20000"/>
          </a:bodyPr>
          <a:lstStyle/>
          <a:p>
            <a:pPr indent="-361950" lvl="0" marL="457200" rtl="0" algn="l">
              <a:lnSpc>
                <a:spcPct val="115000"/>
              </a:lnSpc>
              <a:spcBef>
                <a:spcPts val="0"/>
              </a:spcBef>
              <a:spcAft>
                <a:spcPts val="0"/>
              </a:spcAft>
              <a:buClr>
                <a:srgbClr val="222222"/>
              </a:buClr>
              <a:buSzPts val="2100"/>
              <a:buFont typeface="Calibri"/>
              <a:buChar char="•"/>
            </a:pPr>
            <a:r>
              <a:rPr lang="en">
                <a:solidFill>
                  <a:srgbClr val="222222"/>
                </a:solidFill>
              </a:rPr>
              <a:t>Goal: determine whether the estimated similarity between the DL representations and the brain recordings is significant</a:t>
            </a:r>
            <a:endParaRPr>
              <a:solidFill>
                <a:srgbClr val="222222"/>
              </a:solidFill>
            </a:endParaRPr>
          </a:p>
          <a:p>
            <a:pPr indent="-361950" lvl="0" marL="457200" rtl="0" algn="l">
              <a:lnSpc>
                <a:spcPct val="115000"/>
              </a:lnSpc>
              <a:spcBef>
                <a:spcPts val="1000"/>
              </a:spcBef>
              <a:spcAft>
                <a:spcPts val="0"/>
              </a:spcAft>
              <a:buClr>
                <a:srgbClr val="222222"/>
              </a:buClr>
              <a:buSzPts val="2100"/>
              <a:buFont typeface="Calibri"/>
              <a:buChar char="•"/>
            </a:pPr>
            <a:r>
              <a:rPr lang="en">
                <a:solidFill>
                  <a:srgbClr val="222222"/>
                </a:solidFill>
              </a:rPr>
              <a:t>Simple method that makes no assumptions about underlying data:</a:t>
            </a:r>
            <a:endParaRPr>
              <a:solidFill>
                <a:srgbClr val="222222"/>
              </a:solidFill>
            </a:endParaRPr>
          </a:p>
          <a:p>
            <a:pPr indent="-336550" lvl="0" marL="1371600" rtl="0" algn="l">
              <a:lnSpc>
                <a:spcPct val="115000"/>
              </a:lnSpc>
              <a:spcBef>
                <a:spcPts val="0"/>
              </a:spcBef>
              <a:spcAft>
                <a:spcPts val="0"/>
              </a:spcAft>
              <a:buClr>
                <a:srgbClr val="222222"/>
              </a:buClr>
              <a:buSzPts val="1700"/>
              <a:buFont typeface="Calibri"/>
              <a:buChar char="•"/>
            </a:pPr>
            <a:r>
              <a:rPr lang="en" sz="1700">
                <a:solidFill>
                  <a:srgbClr val="222222"/>
                </a:solidFill>
              </a:rPr>
              <a:t>Permutation test</a:t>
            </a:r>
            <a:endParaRPr sz="1700">
              <a:solidFill>
                <a:srgbClr val="222222"/>
              </a:solidFill>
            </a:endParaRPr>
          </a:p>
          <a:p>
            <a:pPr indent="-336550" lvl="1" marL="1828800" rtl="0" algn="l">
              <a:lnSpc>
                <a:spcPct val="115000"/>
              </a:lnSpc>
              <a:spcBef>
                <a:spcPts val="0"/>
              </a:spcBef>
              <a:spcAft>
                <a:spcPts val="0"/>
              </a:spcAft>
              <a:buClr>
                <a:srgbClr val="222222"/>
              </a:buClr>
              <a:buSzPts val="1700"/>
              <a:buChar char="•"/>
            </a:pPr>
            <a:r>
              <a:rPr lang="en" sz="1700">
                <a:solidFill>
                  <a:srgbClr val="222222"/>
                </a:solidFill>
              </a:rPr>
              <a:t>Break input-to-output correspondence by permuting output labels</a:t>
            </a:r>
            <a:endParaRPr sz="1700">
              <a:solidFill>
                <a:srgbClr val="222222"/>
              </a:solidFill>
            </a:endParaRPr>
          </a:p>
          <a:p>
            <a:pPr indent="-336550" lvl="1" marL="1828800" rtl="0" algn="l">
              <a:lnSpc>
                <a:spcPct val="115000"/>
              </a:lnSpc>
              <a:spcBef>
                <a:spcPts val="0"/>
              </a:spcBef>
              <a:spcAft>
                <a:spcPts val="0"/>
              </a:spcAft>
              <a:buClr>
                <a:srgbClr val="222222"/>
              </a:buClr>
              <a:buSzPts val="1700"/>
              <a:buChar char="•"/>
            </a:pPr>
            <a:r>
              <a:rPr lang="en" sz="1700">
                <a:solidFill>
                  <a:srgbClr val="222222"/>
                </a:solidFill>
              </a:rPr>
              <a:t>Estimate similarity</a:t>
            </a:r>
            <a:endParaRPr sz="1700">
              <a:solidFill>
                <a:srgbClr val="222222"/>
              </a:solidFill>
            </a:endParaRPr>
          </a:p>
          <a:p>
            <a:pPr indent="-336550" lvl="1" marL="1828800" rtl="0" algn="l">
              <a:lnSpc>
                <a:spcPct val="115000"/>
              </a:lnSpc>
              <a:spcBef>
                <a:spcPts val="0"/>
              </a:spcBef>
              <a:spcAft>
                <a:spcPts val="0"/>
              </a:spcAft>
              <a:buClr>
                <a:srgbClr val="222222"/>
              </a:buClr>
              <a:buSzPts val="1700"/>
              <a:buChar char="•"/>
            </a:pPr>
            <a:r>
              <a:rPr lang="en" sz="1700">
                <a:solidFill>
                  <a:srgbClr val="222222"/>
                </a:solidFill>
              </a:rPr>
              <a:t>Repeat 1000s times to estimate null distribution</a:t>
            </a:r>
            <a:endParaRPr sz="1700">
              <a:solidFill>
                <a:srgbClr val="222222"/>
              </a:solidFill>
            </a:endParaRPr>
          </a:p>
          <a:p>
            <a:pPr indent="-336550" lvl="1" marL="1828800" rtl="0" algn="l">
              <a:lnSpc>
                <a:spcPct val="115000"/>
              </a:lnSpc>
              <a:spcBef>
                <a:spcPts val="0"/>
              </a:spcBef>
              <a:spcAft>
                <a:spcPts val="0"/>
              </a:spcAft>
              <a:buClr>
                <a:srgbClr val="222222"/>
              </a:buClr>
              <a:buSzPts val="1700"/>
              <a:buChar char="•"/>
            </a:pPr>
            <a:r>
              <a:rPr lang="en" sz="1700">
                <a:solidFill>
                  <a:srgbClr val="222222"/>
                </a:solidFill>
              </a:rPr>
              <a:t>P-value = proportion of times the similarity metric from permuted labels &gt;= sim. metric from original labels</a:t>
            </a:r>
            <a:endParaRPr sz="1700">
              <a:solidFill>
                <a:srgbClr val="222222"/>
              </a:solidFill>
            </a:endParaRPr>
          </a:p>
          <a:p>
            <a:pPr indent="-336550" lvl="0" marL="1371600" rtl="0" algn="l">
              <a:lnSpc>
                <a:spcPct val="115000"/>
              </a:lnSpc>
              <a:spcBef>
                <a:spcPts val="0"/>
              </a:spcBef>
              <a:spcAft>
                <a:spcPts val="0"/>
              </a:spcAft>
              <a:buClr>
                <a:srgbClr val="222222"/>
              </a:buClr>
              <a:buSzPts val="1700"/>
              <a:buFont typeface="Calibri"/>
              <a:buChar char="•"/>
            </a:pPr>
            <a:r>
              <a:rPr lang="en" sz="1700">
                <a:solidFill>
                  <a:srgbClr val="222222"/>
                </a:solidFill>
              </a:rPr>
              <a:t>Specifically for fMRI:</a:t>
            </a:r>
            <a:endParaRPr sz="1700">
              <a:solidFill>
                <a:srgbClr val="222222"/>
              </a:solidFill>
            </a:endParaRPr>
          </a:p>
          <a:p>
            <a:pPr indent="-336550" lvl="1" marL="1828800" rtl="0" algn="l">
              <a:lnSpc>
                <a:spcPct val="115000"/>
              </a:lnSpc>
              <a:spcBef>
                <a:spcPts val="0"/>
              </a:spcBef>
              <a:spcAft>
                <a:spcPts val="0"/>
              </a:spcAft>
              <a:buClr>
                <a:srgbClr val="222222"/>
              </a:buClr>
              <a:buSzPts val="1700"/>
              <a:buChar char="•"/>
            </a:pPr>
            <a:r>
              <a:rPr lang="en" sz="1700">
                <a:solidFill>
                  <a:srgbClr val="222222"/>
                </a:solidFill>
              </a:rPr>
              <a:t>Permute labels in blocks to preserve the autoregressive structure</a:t>
            </a:r>
            <a:endParaRPr>
              <a:solidFill>
                <a:srgbClr val="222222"/>
              </a:solidFill>
            </a:endParaRPr>
          </a:p>
          <a:p>
            <a:pPr indent="-371475" lvl="0" marL="457200" rtl="0" algn="l">
              <a:lnSpc>
                <a:spcPct val="115000"/>
              </a:lnSpc>
              <a:spcBef>
                <a:spcPts val="1000"/>
              </a:spcBef>
              <a:spcAft>
                <a:spcPts val="0"/>
              </a:spcAft>
              <a:buClr>
                <a:srgbClr val="222222"/>
              </a:buClr>
              <a:buSzPts val="2250"/>
              <a:buFont typeface="Calibri"/>
              <a:buChar char="•"/>
            </a:pPr>
            <a:r>
              <a:rPr lang="en">
                <a:solidFill>
                  <a:srgbClr val="222222"/>
                </a:solidFill>
              </a:rPr>
              <a:t>Correct for multiple comparisons</a:t>
            </a:r>
            <a:endParaRPr>
              <a:solidFill>
                <a:srgbClr val="222222"/>
              </a:solidFill>
            </a:endParaRPr>
          </a:p>
          <a:p>
            <a:pPr indent="-346075" lvl="0" marL="1371600" rtl="0" algn="l">
              <a:lnSpc>
                <a:spcPct val="115000"/>
              </a:lnSpc>
              <a:spcBef>
                <a:spcPts val="0"/>
              </a:spcBef>
              <a:spcAft>
                <a:spcPts val="0"/>
              </a:spcAft>
              <a:buClr>
                <a:srgbClr val="222222"/>
              </a:buClr>
              <a:buSzPts val="1850"/>
              <a:buFont typeface="Calibri"/>
              <a:buChar char="•"/>
            </a:pPr>
            <a:r>
              <a:rPr lang="en" sz="1700">
                <a:solidFill>
                  <a:srgbClr val="222222"/>
                </a:solidFill>
              </a:rPr>
              <a:t>FDR, FWER, etc.</a:t>
            </a:r>
            <a:endParaRPr sz="1700"/>
          </a:p>
        </p:txBody>
      </p:sp>
      <p:sp>
        <p:nvSpPr>
          <p:cNvPr id="586" name="Google Shape;586;p53"/>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Encoding: statistical </a:t>
            </a:r>
            <a:r>
              <a:rPr b="1" lang="en"/>
              <a:t>significance</a:t>
            </a:r>
            <a:endParaRPr b="1"/>
          </a:p>
        </p:txBody>
      </p:sp>
      <p:sp>
        <p:nvSpPr>
          <p:cNvPr id="587" name="Google Shape;587;p53"/>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4"/>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Encoding: performance </a:t>
            </a:r>
            <a:r>
              <a:rPr b="1" lang="en"/>
              <a:t>visualization</a:t>
            </a:r>
            <a:endParaRPr b="1"/>
          </a:p>
        </p:txBody>
      </p:sp>
      <p:sp>
        <p:nvSpPr>
          <p:cNvPr id="593" name="Google Shape;593;p54"/>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94" name="Google Shape;594;p54"/>
          <p:cNvSpPr txBox="1"/>
          <p:nvPr/>
        </p:nvSpPr>
        <p:spPr>
          <a:xfrm>
            <a:off x="1963750" y="1164150"/>
            <a:ext cx="7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fMRI</a:t>
            </a:r>
            <a:endParaRPr>
              <a:latin typeface="Calibri"/>
              <a:ea typeface="Calibri"/>
              <a:cs typeface="Calibri"/>
              <a:sym typeface="Calibri"/>
            </a:endParaRPr>
          </a:p>
        </p:txBody>
      </p:sp>
      <p:sp>
        <p:nvSpPr>
          <p:cNvPr id="595" name="Google Shape;595;p54"/>
          <p:cNvSpPr txBox="1"/>
          <p:nvPr/>
        </p:nvSpPr>
        <p:spPr>
          <a:xfrm>
            <a:off x="5774975" y="1164150"/>
            <a:ext cx="126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MEG/EEG</a:t>
            </a:r>
            <a:endParaRPr>
              <a:latin typeface="Calibri"/>
              <a:ea typeface="Calibri"/>
              <a:cs typeface="Calibri"/>
              <a:sym typeface="Calibri"/>
            </a:endParaRPr>
          </a:p>
        </p:txBody>
      </p:sp>
      <p:sp>
        <p:nvSpPr>
          <p:cNvPr id="596" name="Google Shape;596;p54"/>
          <p:cNvSpPr txBox="1"/>
          <p:nvPr>
            <p:ph idx="4294967295" type="body"/>
          </p:nvPr>
        </p:nvSpPr>
        <p:spPr>
          <a:xfrm>
            <a:off x="693550" y="4333750"/>
            <a:ext cx="3191100" cy="1332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rgbClr val="222222"/>
              </a:buClr>
              <a:buSzPct val="100000"/>
              <a:buNone/>
            </a:pPr>
            <a:r>
              <a:rPr lang="en" u="sng">
                <a:solidFill>
                  <a:schemeClr val="hlink"/>
                </a:solidFill>
                <a:hlinkClick r:id="rId3"/>
              </a:rPr>
              <a:t>Gao, James S., Alexander G. Huth, Mark D. Lescroart, and Jack L. Gallant. "Pycortex: an interactive surface visualizer for fMRI." Frontiers in neuroinformatics (2015): 23.</a:t>
            </a:r>
            <a:endParaRPr/>
          </a:p>
        </p:txBody>
      </p:sp>
      <p:pic>
        <p:nvPicPr>
          <p:cNvPr id="597" name="Google Shape;597;p54"/>
          <p:cNvPicPr preferRelativeResize="0"/>
          <p:nvPr/>
        </p:nvPicPr>
        <p:blipFill>
          <a:blip r:embed="rId4">
            <a:alphaModFix/>
          </a:blip>
          <a:stretch>
            <a:fillRect/>
          </a:stretch>
        </p:blipFill>
        <p:spPr>
          <a:xfrm>
            <a:off x="571200" y="1641926"/>
            <a:ext cx="3352249" cy="2521601"/>
          </a:xfrm>
          <a:prstGeom prst="rect">
            <a:avLst/>
          </a:prstGeom>
          <a:noFill/>
          <a:ln>
            <a:noFill/>
          </a:ln>
        </p:spPr>
      </p:pic>
      <p:pic>
        <p:nvPicPr>
          <p:cNvPr id="598" name="Google Shape;598;p54"/>
          <p:cNvPicPr preferRelativeResize="0"/>
          <p:nvPr/>
        </p:nvPicPr>
        <p:blipFill rotWithShape="1">
          <a:blip r:embed="rId5">
            <a:alphaModFix/>
          </a:blip>
          <a:srcRect b="0" l="55086" r="0" t="0"/>
          <a:stretch/>
        </p:blipFill>
        <p:spPr>
          <a:xfrm>
            <a:off x="5091375" y="1641925"/>
            <a:ext cx="2381346" cy="2380950"/>
          </a:xfrm>
          <a:prstGeom prst="rect">
            <a:avLst/>
          </a:prstGeom>
          <a:noFill/>
          <a:ln>
            <a:noFill/>
          </a:ln>
        </p:spPr>
      </p:pic>
      <p:sp>
        <p:nvSpPr>
          <p:cNvPr id="599" name="Google Shape;599;p54"/>
          <p:cNvSpPr txBox="1"/>
          <p:nvPr>
            <p:ph idx="4294967295" type="body"/>
          </p:nvPr>
        </p:nvSpPr>
        <p:spPr>
          <a:xfrm>
            <a:off x="4810475" y="4357625"/>
            <a:ext cx="3191100" cy="1332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rgbClr val="222222"/>
              </a:buClr>
              <a:buSzPct val="100000"/>
              <a:buNone/>
            </a:pPr>
            <a:r>
              <a:rPr lang="en" u="sng">
                <a:solidFill>
                  <a:schemeClr val="hlink"/>
                </a:solidFill>
                <a:hlinkClick r:id="rId6"/>
              </a:rPr>
              <a:t>Gramfort, Alexandre, Martin Luessi, Eric Larson, Denis A. Engemann, Daniel Strohmeier, Christian Brodbeck, Roman Goj et al. "MEG and EEG data analysis with MNE-Python." Frontiers in neuroscience (2013): 267.</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5"/>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Agenda</a:t>
            </a:r>
            <a:endParaRPr/>
          </a:p>
        </p:txBody>
      </p:sp>
      <p:sp>
        <p:nvSpPr>
          <p:cNvPr id="605" name="Google Shape;605;p55"/>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lnSpcReduction="20000"/>
          </a:bodyPr>
          <a:lstStyle/>
          <a:p>
            <a:pPr indent="-171450" lvl="0" marL="177800" rtl="0" algn="l">
              <a:lnSpc>
                <a:spcPct val="90000"/>
              </a:lnSpc>
              <a:spcBef>
                <a:spcPts val="0"/>
              </a:spcBef>
              <a:spcAft>
                <a:spcPts val="0"/>
              </a:spcAft>
              <a:buClr>
                <a:schemeClr val="dk1"/>
              </a:buClr>
              <a:buSzPts val="2100"/>
              <a:buChar char="•"/>
            </a:pPr>
            <a:r>
              <a:rPr lang="en"/>
              <a:t>Introduction to Brain encoding and decoding [30 min]</a:t>
            </a:r>
            <a:endParaRPr/>
          </a:p>
          <a:p>
            <a:pPr indent="-171450" lvl="0" marL="177800" rtl="0" algn="l">
              <a:lnSpc>
                <a:spcPct val="90000"/>
              </a:lnSpc>
              <a:spcBef>
                <a:spcPts val="800"/>
              </a:spcBef>
              <a:spcAft>
                <a:spcPts val="0"/>
              </a:spcAft>
              <a:buClr>
                <a:schemeClr val="dk1"/>
              </a:buClr>
              <a:buSzPts val="2100"/>
              <a:buChar char="•"/>
            </a:pPr>
            <a:r>
              <a:rPr lang="en"/>
              <a:t>Stimulus Representations [1 hour 30 min]</a:t>
            </a:r>
            <a:endParaRPr/>
          </a:p>
          <a:p>
            <a:pPr indent="-171450" lvl="0" marL="177800" rtl="0" algn="l">
              <a:lnSpc>
                <a:spcPct val="90000"/>
              </a:lnSpc>
              <a:spcBef>
                <a:spcPts val="800"/>
              </a:spcBef>
              <a:spcAft>
                <a:spcPts val="0"/>
              </a:spcAft>
              <a:buClr>
                <a:schemeClr val="dk1"/>
              </a:buClr>
              <a:buSzPts val="2100"/>
              <a:buChar char="•"/>
            </a:pPr>
            <a:r>
              <a:rPr lang="en"/>
              <a:t>Coffee break [30 min]</a:t>
            </a:r>
            <a:endParaRPr/>
          </a:p>
          <a:p>
            <a:pPr indent="-222250" lvl="0" marL="177800" rtl="0" algn="l">
              <a:spcBef>
                <a:spcPts val="800"/>
              </a:spcBef>
              <a:spcAft>
                <a:spcPts val="0"/>
              </a:spcAft>
              <a:buSzPts val="2100"/>
              <a:buChar char="•"/>
            </a:pPr>
            <a:r>
              <a:rPr lang="en"/>
              <a:t>Deep Learning for Brain Decoding [1 hour 30 min]</a:t>
            </a:r>
            <a:endParaRPr/>
          </a:p>
          <a:p>
            <a:pPr indent="-171450" lvl="0" marL="177800" rtl="0" algn="l">
              <a:lnSpc>
                <a:spcPct val="90000"/>
              </a:lnSpc>
              <a:spcBef>
                <a:spcPts val="800"/>
              </a:spcBef>
              <a:spcAft>
                <a:spcPts val="0"/>
              </a:spcAft>
              <a:buClr>
                <a:schemeClr val="dk1"/>
              </a:buClr>
              <a:buSzPts val="2100"/>
              <a:buChar char="•"/>
            </a:pPr>
            <a:r>
              <a:rPr lang="en"/>
              <a:t>Lunch break [1 hour 15 min]</a:t>
            </a:r>
            <a:endParaRPr/>
          </a:p>
          <a:p>
            <a:pPr indent="-222250" lvl="0" marL="177800" rtl="0" algn="l">
              <a:spcBef>
                <a:spcPts val="800"/>
              </a:spcBef>
              <a:spcAft>
                <a:spcPts val="0"/>
              </a:spcAft>
              <a:buClr>
                <a:srgbClr val="FF0000"/>
              </a:buClr>
              <a:buSzPts val="2100"/>
              <a:buChar char="•"/>
            </a:pPr>
            <a:r>
              <a:rPr b="1" lang="en">
                <a:solidFill>
                  <a:srgbClr val="FF0000"/>
                </a:solidFill>
              </a:rPr>
              <a:t>Deep Learning for Brain Encoding [1 hour 30 min]</a:t>
            </a:r>
            <a:endParaRPr b="1">
              <a:solidFill>
                <a:srgbClr val="FF0000"/>
              </a:solidFill>
            </a:endParaRPr>
          </a:p>
          <a:p>
            <a:pPr indent="-177800" lvl="1" marL="520700" rtl="0" algn="l">
              <a:spcBef>
                <a:spcPts val="400"/>
              </a:spcBef>
              <a:spcAft>
                <a:spcPts val="0"/>
              </a:spcAft>
              <a:buSzPts val="1400"/>
              <a:buChar char="•"/>
            </a:pPr>
            <a:r>
              <a:rPr lang="en"/>
              <a:t>Classic findings &amp; common approaches</a:t>
            </a:r>
            <a:endParaRPr/>
          </a:p>
          <a:p>
            <a:pPr indent="-177800" lvl="1" marL="520700" rtl="0" algn="l">
              <a:spcBef>
                <a:spcPts val="400"/>
              </a:spcBef>
              <a:spcAft>
                <a:spcPts val="0"/>
              </a:spcAft>
              <a:buClr>
                <a:srgbClr val="FF0000"/>
              </a:buClr>
              <a:buSzPts val="1400"/>
              <a:buChar char="•"/>
            </a:pPr>
            <a:r>
              <a:rPr b="1" lang="en">
                <a:solidFill>
                  <a:srgbClr val="FF0000"/>
                </a:solidFill>
              </a:rPr>
              <a:t>More recent findings utilizing deep learning</a:t>
            </a:r>
            <a:endParaRPr b="1">
              <a:solidFill>
                <a:srgbClr val="FF0000"/>
              </a:solidFill>
            </a:endParaRPr>
          </a:p>
          <a:p>
            <a:pPr indent="-171450" lvl="0" marL="177800" rtl="0" algn="l">
              <a:lnSpc>
                <a:spcPct val="90000"/>
              </a:lnSpc>
              <a:spcBef>
                <a:spcPts val="800"/>
              </a:spcBef>
              <a:spcAft>
                <a:spcPts val="0"/>
              </a:spcAft>
              <a:buClr>
                <a:schemeClr val="dk1"/>
              </a:buClr>
              <a:buSzPts val="2100"/>
              <a:buChar char="•"/>
            </a:pPr>
            <a:r>
              <a:rPr lang="en"/>
              <a:t>Coffee break [30 min]</a:t>
            </a:r>
            <a:endParaRPr/>
          </a:p>
          <a:p>
            <a:pPr indent="-171450" lvl="0" marL="177800" rtl="0" algn="l">
              <a:lnSpc>
                <a:spcPct val="90000"/>
              </a:lnSpc>
              <a:spcBef>
                <a:spcPts val="800"/>
              </a:spcBef>
              <a:spcAft>
                <a:spcPts val="0"/>
              </a:spcAft>
              <a:buSzPts val="2100"/>
              <a:buChar char="•"/>
            </a:pPr>
            <a:r>
              <a:rPr lang="en"/>
              <a:t>Advanced Methods [1 hour 15 min]</a:t>
            </a:r>
            <a:endParaRPr/>
          </a:p>
          <a:p>
            <a:pPr indent="-171450" lvl="0" marL="177800" rtl="0" algn="l">
              <a:lnSpc>
                <a:spcPct val="90000"/>
              </a:lnSpc>
              <a:spcBef>
                <a:spcPts val="800"/>
              </a:spcBef>
              <a:spcAft>
                <a:spcPts val="0"/>
              </a:spcAft>
              <a:buClr>
                <a:schemeClr val="dk1"/>
              </a:buClr>
              <a:buSzPts val="2100"/>
              <a:buChar char="•"/>
            </a:pPr>
            <a:r>
              <a:rPr lang="en"/>
              <a:t>Summary and Future Trends [15 min]</a:t>
            </a:r>
            <a:endParaRPr/>
          </a:p>
          <a:p>
            <a:pPr indent="-38100" lvl="0" marL="177800" rtl="0" algn="l">
              <a:lnSpc>
                <a:spcPct val="90000"/>
              </a:lnSpc>
              <a:spcBef>
                <a:spcPts val="800"/>
              </a:spcBef>
              <a:spcAft>
                <a:spcPts val="0"/>
              </a:spcAft>
              <a:buClr>
                <a:schemeClr val="dk1"/>
              </a:buClr>
              <a:buSzPts val="2100"/>
              <a:buNone/>
            </a:pPr>
            <a:r>
              <a:t/>
            </a:r>
            <a:endParaRPr/>
          </a:p>
        </p:txBody>
      </p:sp>
      <p:sp>
        <p:nvSpPr>
          <p:cNvPr id="606" name="Google Shape;606;p55"/>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6"/>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Calibri"/>
              <a:buNone/>
            </a:pPr>
            <a:r>
              <a:rPr lang="en"/>
              <a:t>More r</a:t>
            </a:r>
            <a:r>
              <a:rPr lang="en"/>
              <a:t>ecent work utilizing progress in DL for encoding</a:t>
            </a:r>
            <a:endParaRPr/>
          </a:p>
        </p:txBody>
      </p:sp>
      <p:sp>
        <p:nvSpPr>
          <p:cNvPr id="612" name="Google Shape;612;p56"/>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800"/>
              </a:spcBef>
              <a:spcAft>
                <a:spcPts val="0"/>
              </a:spcAft>
              <a:buClr>
                <a:schemeClr val="dk1"/>
              </a:buClr>
              <a:buSzPts val="2100"/>
              <a:buFont typeface="Calibri"/>
              <a:buChar char="•"/>
            </a:pPr>
            <a:r>
              <a:rPr lang="en"/>
              <a:t>Using representations of stimuli from deep learning systems</a:t>
            </a:r>
            <a:endParaRPr/>
          </a:p>
          <a:p>
            <a:pPr indent="-171450" lvl="0" marL="177800" rtl="0" algn="l">
              <a:lnSpc>
                <a:spcPct val="90000"/>
              </a:lnSpc>
              <a:spcBef>
                <a:spcPts val="800"/>
              </a:spcBef>
              <a:spcAft>
                <a:spcPts val="0"/>
              </a:spcAft>
              <a:buClr>
                <a:schemeClr val="dk1"/>
              </a:buClr>
              <a:buSzPts val="2100"/>
              <a:buFont typeface="Calibri"/>
              <a:buChar char="•"/>
            </a:pPr>
            <a:r>
              <a:rPr b="1" lang="en"/>
              <a:t>Language: </a:t>
            </a:r>
            <a:endParaRPr b="1"/>
          </a:p>
          <a:p>
            <a:pPr indent="-222250" lvl="1" marL="520700" rtl="0" algn="l">
              <a:lnSpc>
                <a:spcPct val="90000"/>
              </a:lnSpc>
              <a:spcBef>
                <a:spcPts val="800"/>
              </a:spcBef>
              <a:spcAft>
                <a:spcPts val="0"/>
              </a:spcAft>
              <a:buClr>
                <a:schemeClr val="dk1"/>
              </a:buClr>
              <a:buSzPts val="2100"/>
              <a:buChar char="•"/>
            </a:pPr>
            <a:r>
              <a:rPr lang="en"/>
              <a:t>Wehbe et al. 2014; Jain and Huth, 2018; Toneva and Wehbe, 2019;  Caucheteux and King, 2020/2022; Schrimpf et al. 2020/2021; Goldstein et al. 2021/2022</a:t>
            </a:r>
            <a:endParaRPr/>
          </a:p>
          <a:p>
            <a:pPr indent="-171450" lvl="0" marL="177800" rtl="0" algn="l">
              <a:lnSpc>
                <a:spcPct val="90000"/>
              </a:lnSpc>
              <a:spcBef>
                <a:spcPts val="800"/>
              </a:spcBef>
              <a:spcAft>
                <a:spcPts val="0"/>
              </a:spcAft>
              <a:buClr>
                <a:schemeClr val="dk1"/>
              </a:buClr>
              <a:buSzPts val="2100"/>
              <a:buFont typeface="Calibri"/>
              <a:buChar char="•"/>
            </a:pPr>
            <a:r>
              <a:rPr lang="en"/>
              <a:t>Vision: </a:t>
            </a:r>
            <a:endParaRPr/>
          </a:p>
          <a:p>
            <a:pPr indent="-222250" lvl="1" marL="520700" rtl="0" algn="l">
              <a:lnSpc>
                <a:spcPct val="90000"/>
              </a:lnSpc>
              <a:spcBef>
                <a:spcPts val="800"/>
              </a:spcBef>
              <a:spcAft>
                <a:spcPts val="0"/>
              </a:spcAft>
              <a:buSzPts val="2100"/>
              <a:buChar char="•"/>
            </a:pPr>
            <a:r>
              <a:rPr lang="en"/>
              <a:t>Yamins et al. 2014; Cichy et al. 2016; Konkle and Alvarez, 2020/2022;  Zhuang et al. 2022</a:t>
            </a:r>
            <a:endParaRPr/>
          </a:p>
          <a:p>
            <a:pPr indent="-171450" lvl="0" marL="177800" rtl="0" algn="l">
              <a:lnSpc>
                <a:spcPct val="90000"/>
              </a:lnSpc>
              <a:spcBef>
                <a:spcPts val="800"/>
              </a:spcBef>
              <a:spcAft>
                <a:spcPts val="0"/>
              </a:spcAft>
              <a:buSzPts val="2100"/>
              <a:buFont typeface="Calibri"/>
              <a:buChar char="•"/>
            </a:pPr>
            <a:r>
              <a:rPr lang="en"/>
              <a:t>Audio:</a:t>
            </a:r>
            <a:endParaRPr/>
          </a:p>
          <a:p>
            <a:pPr indent="-222250" lvl="1" marL="520700" rtl="0" algn="l">
              <a:spcBef>
                <a:spcPts val="800"/>
              </a:spcBef>
              <a:spcAft>
                <a:spcPts val="0"/>
              </a:spcAft>
              <a:buSzPts val="2100"/>
              <a:buChar char="•"/>
            </a:pPr>
            <a:r>
              <a:rPr lang="en"/>
              <a:t>Kell et al. 2018; Vaidya, Jain, and Huth 2022; Millet et al. 2022</a:t>
            </a:r>
            <a:endParaRPr/>
          </a:p>
          <a:p>
            <a:pPr indent="0" lvl="0" marL="177800" rtl="0" algn="l">
              <a:lnSpc>
                <a:spcPct val="90000"/>
              </a:lnSpc>
              <a:spcBef>
                <a:spcPts val="800"/>
              </a:spcBef>
              <a:spcAft>
                <a:spcPts val="0"/>
              </a:spcAft>
              <a:buNone/>
            </a:pPr>
            <a:r>
              <a:t/>
            </a:r>
            <a:endParaRPr/>
          </a:p>
          <a:p>
            <a:pPr indent="-38100" lvl="0" marL="177800" rtl="0" algn="l">
              <a:lnSpc>
                <a:spcPct val="90000"/>
              </a:lnSpc>
              <a:spcBef>
                <a:spcPts val="800"/>
              </a:spcBef>
              <a:spcAft>
                <a:spcPts val="0"/>
              </a:spcAft>
              <a:buClr>
                <a:schemeClr val="dk1"/>
              </a:buClr>
              <a:buSzPts val="2100"/>
              <a:buNone/>
            </a:pPr>
            <a:r>
              <a:t/>
            </a:r>
            <a:endParaRPr/>
          </a:p>
        </p:txBody>
      </p:sp>
      <p:sp>
        <p:nvSpPr>
          <p:cNvPr id="613" name="Google Shape;613;p56"/>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7"/>
          <p:cNvSpPr txBox="1"/>
          <p:nvPr/>
        </p:nvSpPr>
        <p:spPr>
          <a:xfrm>
            <a:off x="199475" y="854050"/>
            <a:ext cx="8607000" cy="13833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one chapter of Harry Potter</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derived from an NLP system (RNN) trained on Harry Potter fan fiction</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MEG, reading</a:t>
            </a:r>
            <a:endParaRPr/>
          </a:p>
        </p:txBody>
      </p:sp>
      <p:sp>
        <p:nvSpPr>
          <p:cNvPr id="619" name="Google Shape;619;p57"/>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Language: work utilizing DL progress</a:t>
            </a:r>
            <a:endParaRPr/>
          </a:p>
        </p:txBody>
      </p:sp>
      <p:sp>
        <p:nvSpPr>
          <p:cNvPr id="620" name="Google Shape;620;p57"/>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621" name="Google Shape;621;p57"/>
          <p:cNvGrpSpPr/>
          <p:nvPr/>
        </p:nvGrpSpPr>
        <p:grpSpPr>
          <a:xfrm>
            <a:off x="4438325" y="2013638"/>
            <a:ext cx="3662224" cy="2491816"/>
            <a:chOff x="4515025" y="-1847212"/>
            <a:chExt cx="3662224" cy="2491816"/>
          </a:xfrm>
        </p:grpSpPr>
        <p:pic>
          <p:nvPicPr>
            <p:cNvPr id="622" name="Google Shape;622;p57"/>
            <p:cNvPicPr preferRelativeResize="0"/>
            <p:nvPr/>
          </p:nvPicPr>
          <p:blipFill>
            <a:blip r:embed="rId3">
              <a:alphaModFix/>
            </a:blip>
            <a:stretch>
              <a:fillRect/>
            </a:stretch>
          </p:blipFill>
          <p:spPr>
            <a:xfrm>
              <a:off x="4515025" y="-906021"/>
              <a:ext cx="3662224" cy="1550625"/>
            </a:xfrm>
            <a:prstGeom prst="rect">
              <a:avLst/>
            </a:prstGeom>
            <a:noFill/>
            <a:ln>
              <a:noFill/>
            </a:ln>
          </p:spPr>
        </p:pic>
        <p:sp>
          <p:nvSpPr>
            <p:cNvPr id="623" name="Google Shape;623;p57"/>
            <p:cNvSpPr txBox="1"/>
            <p:nvPr/>
          </p:nvSpPr>
          <p:spPr>
            <a:xfrm>
              <a:off x="4626675" y="-1847212"/>
              <a:ext cx="3438900" cy="7389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significant word-by-word alignment between MEG &amp; representations of words and context from recurrent NLP systems</a:t>
              </a:r>
              <a:endParaRPr sz="1200">
                <a:latin typeface="Calibri"/>
                <a:ea typeface="Calibri"/>
                <a:cs typeface="Calibri"/>
                <a:sym typeface="Calibri"/>
              </a:endParaRPr>
            </a:p>
          </p:txBody>
        </p:sp>
      </p:grpSp>
      <p:sp>
        <p:nvSpPr>
          <p:cNvPr id="624" name="Google Shape;624;p57"/>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hlinkClick r:id="rId4"/>
              </a:rPr>
              <a:t>Wehbe, Leila, Ashish Vaswani, Kevin Knight, and Tom Mitchell. "Aligning context-based statistical models of language with brain activity during reading." In Proceedings of the 2014 Conference on Empirical Methods in Natural Language Processing (EMNLP), pp. 233-243. 2014.</a:t>
            </a:r>
            <a:endParaRPr/>
          </a:p>
        </p:txBody>
      </p:sp>
      <p:pic>
        <p:nvPicPr>
          <p:cNvPr id="625" name="Google Shape;625;p57"/>
          <p:cNvPicPr preferRelativeResize="0"/>
          <p:nvPr/>
        </p:nvPicPr>
        <p:blipFill>
          <a:blip r:embed="rId5">
            <a:alphaModFix/>
          </a:blip>
          <a:stretch>
            <a:fillRect/>
          </a:stretch>
        </p:blipFill>
        <p:spPr>
          <a:xfrm>
            <a:off x="640200" y="2342825"/>
            <a:ext cx="3413850" cy="21076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8"/>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Audio: work utilizing DL progress</a:t>
            </a:r>
            <a:endParaRPr/>
          </a:p>
        </p:txBody>
      </p:sp>
      <p:sp>
        <p:nvSpPr>
          <p:cNvPr id="631" name="Google Shape;631;p58"/>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32" name="Google Shape;632;p58"/>
          <p:cNvSpPr txBox="1"/>
          <p:nvPr/>
        </p:nvSpPr>
        <p:spPr>
          <a:xfrm>
            <a:off x="199475" y="854050"/>
            <a:ext cx="8607000" cy="13833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Moth Radio Hour</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derived from </a:t>
            </a:r>
            <a:r>
              <a:rPr b="1" lang="en" sz="1700">
                <a:solidFill>
                  <a:schemeClr val="dk1"/>
                </a:solidFill>
                <a:latin typeface="Calibri"/>
                <a:ea typeface="Calibri"/>
                <a:cs typeface="Calibri"/>
                <a:sym typeface="Calibri"/>
              </a:rPr>
              <a:t>self-supervised text language model </a:t>
            </a:r>
            <a:r>
              <a:rPr lang="en" sz="1700">
                <a:solidFill>
                  <a:schemeClr val="dk1"/>
                </a:solidFill>
                <a:latin typeface="Calibri"/>
                <a:ea typeface="Calibri"/>
                <a:cs typeface="Calibri"/>
                <a:sym typeface="Calibri"/>
              </a:rPr>
              <a:t>trained to predict upcoming word in other radio stories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 listening</a:t>
            </a:r>
            <a:endParaRPr/>
          </a:p>
        </p:txBody>
      </p:sp>
      <p:pic>
        <p:nvPicPr>
          <p:cNvPr id="633" name="Google Shape;633;p58"/>
          <p:cNvPicPr preferRelativeResize="0"/>
          <p:nvPr/>
        </p:nvPicPr>
        <p:blipFill>
          <a:blip r:embed="rId3">
            <a:alphaModFix/>
          </a:blip>
          <a:stretch>
            <a:fillRect/>
          </a:stretch>
        </p:blipFill>
        <p:spPr>
          <a:xfrm>
            <a:off x="619700" y="2212664"/>
            <a:ext cx="1993450" cy="2041350"/>
          </a:xfrm>
          <a:prstGeom prst="rect">
            <a:avLst/>
          </a:prstGeom>
          <a:noFill/>
          <a:ln>
            <a:noFill/>
          </a:ln>
        </p:spPr>
      </p:pic>
      <p:sp>
        <p:nvSpPr>
          <p:cNvPr id="634" name="Google Shape;634;p58"/>
          <p:cNvSpPr txBox="1"/>
          <p:nvPr/>
        </p:nvSpPr>
        <p:spPr>
          <a:xfrm>
            <a:off x="6850200" y="2369425"/>
            <a:ext cx="1790100" cy="12930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alignment between fMRI &amp; recurrent NLP representations w/ varying context;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best alignment with middle layer</a:t>
            </a:r>
            <a:endParaRPr sz="1200">
              <a:latin typeface="Calibri"/>
              <a:ea typeface="Calibri"/>
              <a:cs typeface="Calibri"/>
              <a:sym typeface="Calibri"/>
            </a:endParaRPr>
          </a:p>
        </p:txBody>
      </p:sp>
      <p:sp>
        <p:nvSpPr>
          <p:cNvPr id="635" name="Google Shape;635;p58"/>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hlinkClick r:id="rId4"/>
              </a:rPr>
              <a:t>Jain, Shailee, and Alexander Huth. "Incorporating context into language encoding models for fMRI." Advances in neural information processing systems 31 (2018).</a:t>
            </a:r>
            <a:endParaRPr/>
          </a:p>
        </p:txBody>
      </p:sp>
      <p:pic>
        <p:nvPicPr>
          <p:cNvPr id="636" name="Google Shape;636;p58"/>
          <p:cNvPicPr preferRelativeResize="0"/>
          <p:nvPr/>
        </p:nvPicPr>
        <p:blipFill>
          <a:blip r:embed="rId5">
            <a:alphaModFix/>
          </a:blip>
          <a:stretch>
            <a:fillRect/>
          </a:stretch>
        </p:blipFill>
        <p:spPr>
          <a:xfrm>
            <a:off x="3005400" y="2369425"/>
            <a:ext cx="3452549" cy="18083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9"/>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Language: work utilizing DL progress</a:t>
            </a:r>
            <a:endParaRPr/>
          </a:p>
        </p:txBody>
      </p:sp>
      <p:sp>
        <p:nvSpPr>
          <p:cNvPr id="642" name="Google Shape;642;p59"/>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43" name="Google Shape;643;p59"/>
          <p:cNvSpPr txBox="1"/>
          <p:nvPr/>
        </p:nvSpPr>
        <p:spPr>
          <a:xfrm>
            <a:off x="199475" y="854050"/>
            <a:ext cx="8607000" cy="11478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one chapter of Harry Potter</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derived from </a:t>
            </a:r>
            <a:r>
              <a:rPr b="1" lang="en" sz="1700">
                <a:solidFill>
                  <a:schemeClr val="dk1"/>
                </a:solidFill>
                <a:latin typeface="Calibri"/>
                <a:ea typeface="Calibri"/>
                <a:cs typeface="Calibri"/>
                <a:sym typeface="Calibri"/>
              </a:rPr>
              <a:t>pretrained</a:t>
            </a:r>
            <a:r>
              <a:rPr lang="en" sz="1700">
                <a:solidFill>
                  <a:schemeClr val="dk1"/>
                </a:solidFill>
                <a:latin typeface="Calibri"/>
                <a:ea typeface="Calibri"/>
                <a:cs typeface="Calibri"/>
                <a:sym typeface="Calibri"/>
              </a:rPr>
              <a:t> NLP systems </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 reading</a:t>
            </a:r>
            <a:endParaRPr/>
          </a:p>
        </p:txBody>
      </p:sp>
      <p:sp>
        <p:nvSpPr>
          <p:cNvPr id="644" name="Google Shape;644;p59"/>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hlinkClick r:id="rId3"/>
              </a:rPr>
              <a:t>Toneva, M., &amp; Wehbe, L. (2019). Interpreting and improving natural-language processing (in machines) with natural language-processing (in the brain). Advances in Neural Information Processing Systems, 32.</a:t>
            </a:r>
            <a:endParaRPr/>
          </a:p>
        </p:txBody>
      </p:sp>
      <p:pic>
        <p:nvPicPr>
          <p:cNvPr id="645" name="Google Shape;645;p59"/>
          <p:cNvPicPr preferRelativeResize="0"/>
          <p:nvPr/>
        </p:nvPicPr>
        <p:blipFill rotWithShape="1">
          <a:blip r:embed="rId4">
            <a:alphaModFix/>
          </a:blip>
          <a:srcRect b="0" l="0" r="0" t="4415"/>
          <a:stretch/>
        </p:blipFill>
        <p:spPr>
          <a:xfrm>
            <a:off x="6279075" y="854050"/>
            <a:ext cx="2571899" cy="1290950"/>
          </a:xfrm>
          <a:prstGeom prst="rect">
            <a:avLst/>
          </a:prstGeom>
          <a:noFill/>
          <a:ln>
            <a:noFill/>
          </a:ln>
        </p:spPr>
      </p:pic>
      <p:pic>
        <p:nvPicPr>
          <p:cNvPr id="646" name="Google Shape;646;p59"/>
          <p:cNvPicPr preferRelativeResize="0"/>
          <p:nvPr/>
        </p:nvPicPr>
        <p:blipFill>
          <a:blip r:embed="rId5">
            <a:alphaModFix/>
          </a:blip>
          <a:stretch>
            <a:fillRect/>
          </a:stretch>
        </p:blipFill>
        <p:spPr>
          <a:xfrm>
            <a:off x="326450" y="2308888"/>
            <a:ext cx="3126625" cy="1986201"/>
          </a:xfrm>
          <a:prstGeom prst="rect">
            <a:avLst/>
          </a:prstGeom>
          <a:noFill/>
          <a:ln>
            <a:noFill/>
          </a:ln>
        </p:spPr>
      </p:pic>
      <p:pic>
        <p:nvPicPr>
          <p:cNvPr id="647" name="Google Shape;647;p59"/>
          <p:cNvPicPr preferRelativeResize="0"/>
          <p:nvPr/>
        </p:nvPicPr>
        <p:blipFill>
          <a:blip r:embed="rId6">
            <a:alphaModFix/>
          </a:blip>
          <a:stretch>
            <a:fillRect/>
          </a:stretch>
        </p:blipFill>
        <p:spPr>
          <a:xfrm>
            <a:off x="3755550" y="2401587"/>
            <a:ext cx="3071677" cy="1986200"/>
          </a:xfrm>
          <a:prstGeom prst="rect">
            <a:avLst/>
          </a:prstGeom>
          <a:noFill/>
          <a:ln>
            <a:noFill/>
          </a:ln>
        </p:spPr>
      </p:pic>
      <p:sp>
        <p:nvSpPr>
          <p:cNvPr id="648" name="Google Shape;648;p59"/>
          <p:cNvSpPr txBox="1"/>
          <p:nvPr/>
        </p:nvSpPr>
        <p:spPr>
          <a:xfrm>
            <a:off x="7129700" y="3371688"/>
            <a:ext cx="1549800" cy="9234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across several types of large NLP systems, best alignment with fMRI in middle layers</a:t>
            </a:r>
            <a:endParaRPr sz="12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0"/>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Language: work utilizing DL progress</a:t>
            </a:r>
            <a:endParaRPr/>
          </a:p>
        </p:txBody>
      </p:sp>
      <p:sp>
        <p:nvSpPr>
          <p:cNvPr id="654" name="Google Shape;654;p60"/>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55" name="Google Shape;655;p60"/>
          <p:cNvSpPr txBox="1"/>
          <p:nvPr/>
        </p:nvSpPr>
        <p:spPr>
          <a:xfrm>
            <a:off x="199475" y="854050"/>
            <a:ext cx="8607000" cy="11478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sentences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derived from pretrained NLP systems </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MEG &amp; fMRI, reading</a:t>
            </a:r>
            <a:endParaRPr>
              <a:solidFill>
                <a:schemeClr val="dk1"/>
              </a:solidFill>
            </a:endParaRPr>
          </a:p>
        </p:txBody>
      </p:sp>
      <p:sp>
        <p:nvSpPr>
          <p:cNvPr id="656" name="Google Shape;656;p60"/>
          <p:cNvSpPr txBox="1"/>
          <p:nvPr/>
        </p:nvSpPr>
        <p:spPr>
          <a:xfrm>
            <a:off x="6528600" y="576375"/>
            <a:ext cx="2101200" cy="12930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best alignment with fMRI &amp; MEG in middle layers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better performance at predicting next word -&gt; better prediction of fMRI &amp; MEg </a:t>
            </a:r>
            <a:endParaRPr sz="1200">
              <a:latin typeface="Calibri"/>
              <a:ea typeface="Calibri"/>
              <a:cs typeface="Calibri"/>
              <a:sym typeface="Calibri"/>
            </a:endParaRPr>
          </a:p>
        </p:txBody>
      </p:sp>
      <p:sp>
        <p:nvSpPr>
          <p:cNvPr id="657" name="Google Shape;657;p60"/>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hlinkClick r:id="rId3"/>
              </a:rPr>
              <a:t>Caucheteux, Charlotte, and Jean-Rémi King. "Brains and algorithms partially converge in natural language processing." Communications biology 5, no. 1 (2022): 1-10.</a:t>
            </a:r>
            <a:endParaRPr/>
          </a:p>
        </p:txBody>
      </p:sp>
      <p:pic>
        <p:nvPicPr>
          <p:cNvPr id="658" name="Google Shape;658;p60"/>
          <p:cNvPicPr preferRelativeResize="0"/>
          <p:nvPr/>
        </p:nvPicPr>
        <p:blipFill>
          <a:blip r:embed="rId4">
            <a:alphaModFix/>
          </a:blip>
          <a:stretch>
            <a:fillRect/>
          </a:stretch>
        </p:blipFill>
        <p:spPr>
          <a:xfrm>
            <a:off x="376250" y="2001850"/>
            <a:ext cx="2031086" cy="2429349"/>
          </a:xfrm>
          <a:prstGeom prst="rect">
            <a:avLst/>
          </a:prstGeom>
          <a:noFill/>
          <a:ln>
            <a:noFill/>
          </a:ln>
        </p:spPr>
      </p:pic>
      <p:pic>
        <p:nvPicPr>
          <p:cNvPr id="659" name="Google Shape;659;p60"/>
          <p:cNvPicPr preferRelativeResize="0"/>
          <p:nvPr/>
        </p:nvPicPr>
        <p:blipFill>
          <a:blip r:embed="rId5">
            <a:alphaModFix/>
          </a:blip>
          <a:stretch>
            <a:fillRect/>
          </a:stretch>
        </p:blipFill>
        <p:spPr>
          <a:xfrm>
            <a:off x="5937024" y="2039262"/>
            <a:ext cx="2371333" cy="2297236"/>
          </a:xfrm>
          <a:prstGeom prst="rect">
            <a:avLst/>
          </a:prstGeom>
          <a:noFill/>
          <a:ln>
            <a:noFill/>
          </a:ln>
        </p:spPr>
      </p:pic>
      <p:grpSp>
        <p:nvGrpSpPr>
          <p:cNvPr id="660" name="Google Shape;660;p60"/>
          <p:cNvGrpSpPr/>
          <p:nvPr/>
        </p:nvGrpSpPr>
        <p:grpSpPr>
          <a:xfrm>
            <a:off x="2428566" y="1981500"/>
            <a:ext cx="3337366" cy="2365200"/>
            <a:chOff x="2428566" y="1981500"/>
            <a:chExt cx="3337366" cy="2365200"/>
          </a:xfrm>
        </p:grpSpPr>
        <p:pic>
          <p:nvPicPr>
            <p:cNvPr id="661" name="Google Shape;661;p60"/>
            <p:cNvPicPr preferRelativeResize="0"/>
            <p:nvPr/>
          </p:nvPicPr>
          <p:blipFill rotWithShape="1">
            <a:blip r:embed="rId6">
              <a:alphaModFix/>
            </a:blip>
            <a:srcRect b="0" l="12807" r="62169" t="0"/>
            <a:stretch/>
          </p:blipFill>
          <p:spPr>
            <a:xfrm>
              <a:off x="2428566" y="2029050"/>
              <a:ext cx="1340549" cy="2317650"/>
            </a:xfrm>
            <a:prstGeom prst="rect">
              <a:avLst/>
            </a:prstGeom>
            <a:noFill/>
            <a:ln>
              <a:noFill/>
            </a:ln>
          </p:spPr>
        </p:pic>
        <p:pic>
          <p:nvPicPr>
            <p:cNvPr id="662" name="Google Shape;662;p60"/>
            <p:cNvPicPr preferRelativeResize="0"/>
            <p:nvPr/>
          </p:nvPicPr>
          <p:blipFill rotWithShape="1">
            <a:blip r:embed="rId6">
              <a:alphaModFix/>
            </a:blip>
            <a:srcRect b="0" l="65919" r="0" t="0"/>
            <a:stretch/>
          </p:blipFill>
          <p:spPr>
            <a:xfrm>
              <a:off x="3940232" y="1981500"/>
              <a:ext cx="1825700" cy="2317650"/>
            </a:xfrm>
            <a:prstGeom prst="rect">
              <a:avLst/>
            </a:prstGeom>
            <a:noFill/>
            <a:ln>
              <a:noFill/>
            </a:ln>
          </p:spPr>
        </p:pic>
      </p:grpSp>
      <p:sp>
        <p:nvSpPr>
          <p:cNvPr id="663" name="Google Shape;663;p60"/>
          <p:cNvSpPr/>
          <p:nvPr/>
        </p:nvSpPr>
        <p:spPr>
          <a:xfrm>
            <a:off x="3639150" y="2172600"/>
            <a:ext cx="204300" cy="17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0"/>
          <p:cNvSpPr/>
          <p:nvPr/>
        </p:nvSpPr>
        <p:spPr>
          <a:xfrm>
            <a:off x="3639150" y="2854150"/>
            <a:ext cx="204300" cy="17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0"/>
          <p:cNvSpPr/>
          <p:nvPr/>
        </p:nvSpPr>
        <p:spPr>
          <a:xfrm>
            <a:off x="3639150" y="3498550"/>
            <a:ext cx="204300" cy="17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1"/>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Language: work utilizing DL progress</a:t>
            </a:r>
            <a:endParaRPr/>
          </a:p>
        </p:txBody>
      </p:sp>
      <p:sp>
        <p:nvSpPr>
          <p:cNvPr id="671" name="Google Shape;671;p61"/>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72" name="Google Shape;672;p61"/>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rgbClr val="222222"/>
              </a:buClr>
              <a:buSzPct val="100000"/>
              <a:buNone/>
            </a:pPr>
            <a:r>
              <a:rPr lang="en" u="sng">
                <a:solidFill>
                  <a:schemeClr val="hlink"/>
                </a:solidFill>
                <a:hlinkClick r:id="rId3"/>
              </a:rPr>
              <a:t>Schrimpf, Martin, Idan Asher Blank, Greta Tuckute, Carina Kauf, Eghbal A. Hosseini, Nancy Kanwisher, Joshua B. Tenenbaum, and Evelina Fedorenko. "The neural architecture of language: Integrative modeling converges on predictive processing." Proceedings of the National Academy of Sciences 118, no. 45 (2021): e2105646118.</a:t>
            </a:r>
            <a:endParaRPr/>
          </a:p>
        </p:txBody>
      </p:sp>
      <p:sp>
        <p:nvSpPr>
          <p:cNvPr id="673" name="Google Shape;673;p61"/>
          <p:cNvSpPr txBox="1"/>
          <p:nvPr/>
        </p:nvSpPr>
        <p:spPr>
          <a:xfrm>
            <a:off x="199475" y="854050"/>
            <a:ext cx="8607000" cy="11478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a:t>
            </a:r>
            <a:r>
              <a:rPr lang="en" sz="1700">
                <a:latin typeface="Calibri"/>
                <a:ea typeface="Calibri"/>
                <a:cs typeface="Calibri"/>
                <a:sym typeface="Calibri"/>
              </a:rPr>
              <a:t>sentences, passages, short story</a:t>
            </a:r>
            <a:endParaRPr sz="1700">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derived from pretrained NLP systems </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 &amp; ECoG, reading &amp; listening</a:t>
            </a:r>
            <a:endParaRPr>
              <a:solidFill>
                <a:schemeClr val="dk1"/>
              </a:solidFill>
            </a:endParaRPr>
          </a:p>
        </p:txBody>
      </p:sp>
      <p:grpSp>
        <p:nvGrpSpPr>
          <p:cNvPr id="674" name="Google Shape;674;p61"/>
          <p:cNvGrpSpPr/>
          <p:nvPr/>
        </p:nvGrpSpPr>
        <p:grpSpPr>
          <a:xfrm>
            <a:off x="261750" y="2057100"/>
            <a:ext cx="4116695" cy="2317651"/>
            <a:chOff x="353825" y="2103125"/>
            <a:chExt cx="4116695" cy="2317651"/>
          </a:xfrm>
        </p:grpSpPr>
        <p:pic>
          <p:nvPicPr>
            <p:cNvPr id="675" name="Google Shape;675;p61"/>
            <p:cNvPicPr preferRelativeResize="0"/>
            <p:nvPr/>
          </p:nvPicPr>
          <p:blipFill>
            <a:blip r:embed="rId4">
              <a:alphaModFix/>
            </a:blip>
            <a:stretch>
              <a:fillRect/>
            </a:stretch>
          </p:blipFill>
          <p:spPr>
            <a:xfrm>
              <a:off x="353825" y="2103125"/>
              <a:ext cx="4116695" cy="2317651"/>
            </a:xfrm>
            <a:prstGeom prst="rect">
              <a:avLst/>
            </a:prstGeom>
            <a:noFill/>
            <a:ln>
              <a:noFill/>
            </a:ln>
          </p:spPr>
        </p:pic>
        <p:sp>
          <p:nvSpPr>
            <p:cNvPr id="676" name="Google Shape;676;p61"/>
            <p:cNvSpPr/>
            <p:nvPr/>
          </p:nvSpPr>
          <p:spPr>
            <a:xfrm>
              <a:off x="353825" y="2141600"/>
              <a:ext cx="234300" cy="25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61"/>
          <p:cNvGrpSpPr/>
          <p:nvPr/>
        </p:nvGrpSpPr>
        <p:grpSpPr>
          <a:xfrm>
            <a:off x="4699820" y="2108225"/>
            <a:ext cx="3062610" cy="2317651"/>
            <a:chOff x="4689395" y="2190050"/>
            <a:chExt cx="3062610" cy="2317651"/>
          </a:xfrm>
        </p:grpSpPr>
        <p:pic>
          <p:nvPicPr>
            <p:cNvPr id="678" name="Google Shape;678;p61"/>
            <p:cNvPicPr preferRelativeResize="0"/>
            <p:nvPr/>
          </p:nvPicPr>
          <p:blipFill>
            <a:blip r:embed="rId5">
              <a:alphaModFix/>
            </a:blip>
            <a:stretch>
              <a:fillRect/>
            </a:stretch>
          </p:blipFill>
          <p:spPr>
            <a:xfrm>
              <a:off x="4689395" y="2190050"/>
              <a:ext cx="3062610" cy="2317651"/>
            </a:xfrm>
            <a:prstGeom prst="rect">
              <a:avLst/>
            </a:prstGeom>
            <a:noFill/>
            <a:ln>
              <a:noFill/>
            </a:ln>
          </p:spPr>
        </p:pic>
        <p:sp>
          <p:nvSpPr>
            <p:cNvPr id="679" name="Google Shape;679;p61"/>
            <p:cNvSpPr/>
            <p:nvPr/>
          </p:nvSpPr>
          <p:spPr>
            <a:xfrm>
              <a:off x="4745925" y="2209525"/>
              <a:ext cx="234300" cy="27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 name="Google Shape;680;p61"/>
          <p:cNvSpPr txBox="1"/>
          <p:nvPr/>
        </p:nvSpPr>
        <p:spPr>
          <a:xfrm>
            <a:off x="6457950" y="1339650"/>
            <a:ext cx="2125800" cy="7389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some NLP systems can predict fMRI and ECoG up to 100% of estimated noise ceiling</a:t>
            </a:r>
            <a:endParaRPr sz="12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2"/>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Language: work utilizing DL progress</a:t>
            </a:r>
            <a:endParaRPr/>
          </a:p>
        </p:txBody>
      </p:sp>
      <p:sp>
        <p:nvSpPr>
          <p:cNvPr id="686" name="Google Shape;686;p62"/>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87" name="Google Shape;687;p62"/>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hlinkClick r:id="rId3"/>
              </a:rPr>
              <a:t>Goldstein, Ariel, Zaid Zada, Eliav Buchnik, Mariano Schain, Amy Price, Bobbi Aubrey, Samuel A. Nastase et al. "Shared computational principles for language processing in humans and deep language models." Nature neuroscience 25, no. 3 (2022): 369-380.</a:t>
            </a:r>
            <a:endParaRPr/>
          </a:p>
        </p:txBody>
      </p:sp>
      <p:sp>
        <p:nvSpPr>
          <p:cNvPr id="688" name="Google Shape;688;p62"/>
          <p:cNvSpPr txBox="1"/>
          <p:nvPr/>
        </p:nvSpPr>
        <p:spPr>
          <a:xfrm>
            <a:off x="199475" y="854050"/>
            <a:ext cx="8607000" cy="11478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story</a:t>
            </a:r>
            <a:endParaRPr sz="1700">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derived from pretrained NLP systems </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ECoG, listening</a:t>
            </a:r>
            <a:endParaRPr>
              <a:solidFill>
                <a:schemeClr val="dk1"/>
              </a:solidFill>
            </a:endParaRPr>
          </a:p>
        </p:txBody>
      </p:sp>
      <p:pic>
        <p:nvPicPr>
          <p:cNvPr id="689" name="Google Shape;689;p62"/>
          <p:cNvPicPr preferRelativeResize="0"/>
          <p:nvPr/>
        </p:nvPicPr>
        <p:blipFill>
          <a:blip r:embed="rId4">
            <a:alphaModFix/>
          </a:blip>
          <a:stretch>
            <a:fillRect/>
          </a:stretch>
        </p:blipFill>
        <p:spPr>
          <a:xfrm>
            <a:off x="693425" y="2200575"/>
            <a:ext cx="5657119" cy="2173901"/>
          </a:xfrm>
          <a:prstGeom prst="rect">
            <a:avLst/>
          </a:prstGeom>
          <a:noFill/>
          <a:ln>
            <a:noFill/>
          </a:ln>
        </p:spPr>
      </p:pic>
      <p:sp>
        <p:nvSpPr>
          <p:cNvPr id="690" name="Google Shape;690;p62"/>
          <p:cNvSpPr txBox="1"/>
          <p:nvPr/>
        </p:nvSpPr>
        <p:spPr>
          <a:xfrm>
            <a:off x="6457950" y="3217025"/>
            <a:ext cx="2220000" cy="7389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NLP word representations predict ECoG recordings for upcoming words</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6"/>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Agenda</a:t>
            </a:r>
            <a:endParaRPr/>
          </a:p>
        </p:txBody>
      </p:sp>
      <p:sp>
        <p:nvSpPr>
          <p:cNvPr id="202" name="Google Shape;202;p36"/>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lnSpcReduction="20000"/>
          </a:bodyPr>
          <a:lstStyle/>
          <a:p>
            <a:pPr indent="-171450" lvl="0" marL="177800" rtl="0" algn="l">
              <a:lnSpc>
                <a:spcPct val="90000"/>
              </a:lnSpc>
              <a:spcBef>
                <a:spcPts val="0"/>
              </a:spcBef>
              <a:spcAft>
                <a:spcPts val="0"/>
              </a:spcAft>
              <a:buClr>
                <a:schemeClr val="dk1"/>
              </a:buClr>
              <a:buSzPts val="2100"/>
              <a:buChar char="•"/>
            </a:pPr>
            <a:r>
              <a:rPr lang="en"/>
              <a:t>Introduction to Brain encoding and decoding [30 min]</a:t>
            </a:r>
            <a:endParaRPr/>
          </a:p>
          <a:p>
            <a:pPr indent="-171450" lvl="0" marL="177800" rtl="0" algn="l">
              <a:lnSpc>
                <a:spcPct val="90000"/>
              </a:lnSpc>
              <a:spcBef>
                <a:spcPts val="800"/>
              </a:spcBef>
              <a:spcAft>
                <a:spcPts val="0"/>
              </a:spcAft>
              <a:buClr>
                <a:schemeClr val="dk1"/>
              </a:buClr>
              <a:buSzPts val="2100"/>
              <a:buChar char="•"/>
            </a:pPr>
            <a:r>
              <a:rPr lang="en"/>
              <a:t>Stimulus Representations [1 hour 30 min]</a:t>
            </a:r>
            <a:endParaRPr/>
          </a:p>
          <a:p>
            <a:pPr indent="-171450" lvl="0" marL="177800" rtl="0" algn="l">
              <a:lnSpc>
                <a:spcPct val="90000"/>
              </a:lnSpc>
              <a:spcBef>
                <a:spcPts val="800"/>
              </a:spcBef>
              <a:spcAft>
                <a:spcPts val="0"/>
              </a:spcAft>
              <a:buClr>
                <a:schemeClr val="dk1"/>
              </a:buClr>
              <a:buSzPts val="2100"/>
              <a:buChar char="•"/>
            </a:pPr>
            <a:r>
              <a:rPr lang="en"/>
              <a:t>Coffee break [30 min]</a:t>
            </a:r>
            <a:endParaRPr/>
          </a:p>
          <a:p>
            <a:pPr indent="-222250" lvl="0" marL="177800" rtl="0" algn="l">
              <a:spcBef>
                <a:spcPts val="800"/>
              </a:spcBef>
              <a:spcAft>
                <a:spcPts val="0"/>
              </a:spcAft>
              <a:buSzPts val="2100"/>
              <a:buChar char="•"/>
            </a:pPr>
            <a:r>
              <a:rPr lang="en"/>
              <a:t>Deep Learning for Brain Decoding [1 hour 30 min]</a:t>
            </a:r>
            <a:endParaRPr/>
          </a:p>
          <a:p>
            <a:pPr indent="-171450" lvl="0" marL="177800" rtl="0" algn="l">
              <a:lnSpc>
                <a:spcPct val="90000"/>
              </a:lnSpc>
              <a:spcBef>
                <a:spcPts val="800"/>
              </a:spcBef>
              <a:spcAft>
                <a:spcPts val="0"/>
              </a:spcAft>
              <a:buClr>
                <a:schemeClr val="dk1"/>
              </a:buClr>
              <a:buSzPts val="2100"/>
              <a:buChar char="•"/>
            </a:pPr>
            <a:r>
              <a:rPr lang="en"/>
              <a:t>Lunch break [1 hour 15 min]</a:t>
            </a:r>
            <a:endParaRPr/>
          </a:p>
          <a:p>
            <a:pPr indent="-222250" lvl="0" marL="177800" rtl="0" algn="l">
              <a:spcBef>
                <a:spcPts val="800"/>
              </a:spcBef>
              <a:spcAft>
                <a:spcPts val="0"/>
              </a:spcAft>
              <a:buClr>
                <a:srgbClr val="FF0000"/>
              </a:buClr>
              <a:buSzPts val="2100"/>
              <a:buChar char="•"/>
            </a:pPr>
            <a:r>
              <a:rPr b="1" lang="en">
                <a:solidFill>
                  <a:srgbClr val="FF0000"/>
                </a:solidFill>
              </a:rPr>
              <a:t>Deep Learning for Brain Encoding [1 hour 30 min]</a:t>
            </a:r>
            <a:endParaRPr b="1">
              <a:solidFill>
                <a:srgbClr val="FF0000"/>
              </a:solidFill>
            </a:endParaRPr>
          </a:p>
          <a:p>
            <a:pPr indent="-177800" lvl="1" marL="520700" rtl="0" algn="l">
              <a:spcBef>
                <a:spcPts val="400"/>
              </a:spcBef>
              <a:spcAft>
                <a:spcPts val="0"/>
              </a:spcAft>
              <a:buClr>
                <a:srgbClr val="FF0000"/>
              </a:buClr>
              <a:buSzPts val="1400"/>
              <a:buChar char="•"/>
            </a:pPr>
            <a:r>
              <a:rPr b="1" lang="en">
                <a:solidFill>
                  <a:srgbClr val="FF0000"/>
                </a:solidFill>
              </a:rPr>
              <a:t>Classic findings &amp; common approaches</a:t>
            </a:r>
            <a:endParaRPr b="1">
              <a:solidFill>
                <a:srgbClr val="FF0000"/>
              </a:solidFill>
            </a:endParaRPr>
          </a:p>
          <a:p>
            <a:pPr indent="-177800" lvl="1" marL="520700" rtl="0" algn="l">
              <a:spcBef>
                <a:spcPts val="400"/>
              </a:spcBef>
              <a:spcAft>
                <a:spcPts val="0"/>
              </a:spcAft>
              <a:buSzPts val="1400"/>
              <a:buChar char="•"/>
            </a:pPr>
            <a:r>
              <a:rPr lang="en"/>
              <a:t>More recent findings utilizing deep learning</a:t>
            </a:r>
            <a:endParaRPr b="1">
              <a:solidFill>
                <a:srgbClr val="FF0000"/>
              </a:solidFill>
            </a:endParaRPr>
          </a:p>
          <a:p>
            <a:pPr indent="-171450" lvl="0" marL="177800" rtl="0" algn="l">
              <a:lnSpc>
                <a:spcPct val="90000"/>
              </a:lnSpc>
              <a:spcBef>
                <a:spcPts val="800"/>
              </a:spcBef>
              <a:spcAft>
                <a:spcPts val="0"/>
              </a:spcAft>
              <a:buClr>
                <a:schemeClr val="dk1"/>
              </a:buClr>
              <a:buSzPts val="2100"/>
              <a:buChar char="•"/>
            </a:pPr>
            <a:r>
              <a:rPr lang="en"/>
              <a:t>Coffee break [30 min]</a:t>
            </a:r>
            <a:endParaRPr/>
          </a:p>
          <a:p>
            <a:pPr indent="-171450" lvl="0" marL="177800" rtl="0" algn="l">
              <a:lnSpc>
                <a:spcPct val="90000"/>
              </a:lnSpc>
              <a:spcBef>
                <a:spcPts val="800"/>
              </a:spcBef>
              <a:spcAft>
                <a:spcPts val="0"/>
              </a:spcAft>
              <a:buSzPts val="2100"/>
              <a:buChar char="•"/>
            </a:pPr>
            <a:r>
              <a:rPr lang="en"/>
              <a:t>Advanced Methods [1 hour 15 min]</a:t>
            </a:r>
            <a:endParaRPr/>
          </a:p>
          <a:p>
            <a:pPr indent="-171450" lvl="0" marL="177800" rtl="0" algn="l">
              <a:lnSpc>
                <a:spcPct val="90000"/>
              </a:lnSpc>
              <a:spcBef>
                <a:spcPts val="800"/>
              </a:spcBef>
              <a:spcAft>
                <a:spcPts val="0"/>
              </a:spcAft>
              <a:buClr>
                <a:schemeClr val="dk1"/>
              </a:buClr>
              <a:buSzPts val="2100"/>
              <a:buChar char="•"/>
            </a:pPr>
            <a:r>
              <a:rPr lang="en"/>
              <a:t>Summary and Future Trends [15 min]</a:t>
            </a:r>
            <a:endParaRPr/>
          </a:p>
          <a:p>
            <a:pPr indent="-38100" lvl="0" marL="177800" rtl="0" algn="l">
              <a:lnSpc>
                <a:spcPct val="90000"/>
              </a:lnSpc>
              <a:spcBef>
                <a:spcPts val="800"/>
              </a:spcBef>
              <a:spcAft>
                <a:spcPts val="0"/>
              </a:spcAft>
              <a:buClr>
                <a:schemeClr val="dk1"/>
              </a:buClr>
              <a:buSzPts val="2100"/>
              <a:buNone/>
            </a:pPr>
            <a:r>
              <a:t/>
            </a:r>
            <a:endParaRPr/>
          </a:p>
        </p:txBody>
      </p:sp>
      <p:sp>
        <p:nvSpPr>
          <p:cNvPr id="203" name="Google Shape;203;p36"/>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63"/>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Recent work utilizing progress in DL for encoding</a:t>
            </a:r>
            <a:endParaRPr/>
          </a:p>
        </p:txBody>
      </p:sp>
      <p:sp>
        <p:nvSpPr>
          <p:cNvPr id="696" name="Google Shape;696;p63"/>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lnSpcReduction="20000"/>
          </a:bodyPr>
          <a:lstStyle/>
          <a:p>
            <a:pPr indent="-171450" lvl="0" marL="177800" rtl="0" algn="l">
              <a:lnSpc>
                <a:spcPct val="90000"/>
              </a:lnSpc>
              <a:spcBef>
                <a:spcPts val="800"/>
              </a:spcBef>
              <a:spcAft>
                <a:spcPts val="0"/>
              </a:spcAft>
              <a:buClr>
                <a:schemeClr val="dk1"/>
              </a:buClr>
              <a:buSzPts val="2100"/>
              <a:buFont typeface="Calibri"/>
              <a:buChar char="•"/>
            </a:pPr>
            <a:r>
              <a:rPr lang="en"/>
              <a:t>Using representations of stimuli from deep learning systems</a:t>
            </a:r>
            <a:endParaRPr/>
          </a:p>
          <a:p>
            <a:pPr indent="-222250" lvl="1" marL="520700" rtl="0" algn="l">
              <a:lnSpc>
                <a:spcPct val="90000"/>
              </a:lnSpc>
              <a:spcBef>
                <a:spcPts val="800"/>
              </a:spcBef>
              <a:spcAft>
                <a:spcPts val="0"/>
              </a:spcAft>
              <a:buClr>
                <a:schemeClr val="dk1"/>
              </a:buClr>
              <a:buSzPts val="2100"/>
              <a:buChar char="•"/>
            </a:pPr>
            <a:r>
              <a:rPr lang="en"/>
              <a:t>Data-driven</a:t>
            </a:r>
            <a:endParaRPr/>
          </a:p>
          <a:p>
            <a:pPr indent="-171450" lvl="0" marL="177800" rtl="0" algn="l">
              <a:lnSpc>
                <a:spcPct val="90000"/>
              </a:lnSpc>
              <a:spcBef>
                <a:spcPts val="800"/>
              </a:spcBef>
              <a:spcAft>
                <a:spcPts val="0"/>
              </a:spcAft>
              <a:buClr>
                <a:schemeClr val="dk1"/>
              </a:buClr>
              <a:buSzPts val="2100"/>
              <a:buFont typeface="Calibri"/>
              <a:buChar char="•"/>
            </a:pPr>
            <a:r>
              <a:rPr lang="en"/>
              <a:t>Language: </a:t>
            </a:r>
            <a:endParaRPr/>
          </a:p>
          <a:p>
            <a:pPr indent="-222250" lvl="1" marL="520700" rtl="0" algn="l">
              <a:spcBef>
                <a:spcPts val="800"/>
              </a:spcBef>
              <a:spcAft>
                <a:spcPts val="0"/>
              </a:spcAft>
              <a:buSzPts val="2100"/>
              <a:buChar char="•"/>
            </a:pPr>
            <a:r>
              <a:rPr lang="en"/>
              <a:t>Wehbe et al. 2014; Jain and Huth, 2018; Toneva and Wehbe, 2019;  Caucheteux and King, 2020/2022; Schrimpf et al. 2020/2021; Goldstein et al. 2021/2022</a:t>
            </a:r>
            <a:endParaRPr/>
          </a:p>
          <a:p>
            <a:pPr indent="-171450" lvl="0" marL="177800" rtl="0" algn="l">
              <a:lnSpc>
                <a:spcPct val="90000"/>
              </a:lnSpc>
              <a:spcBef>
                <a:spcPts val="800"/>
              </a:spcBef>
              <a:spcAft>
                <a:spcPts val="0"/>
              </a:spcAft>
              <a:buClr>
                <a:schemeClr val="dk1"/>
              </a:buClr>
              <a:buSzPts val="2100"/>
              <a:buFont typeface="Calibri"/>
              <a:buChar char="•"/>
            </a:pPr>
            <a:r>
              <a:rPr b="1" lang="en"/>
              <a:t>Vision: </a:t>
            </a:r>
            <a:endParaRPr b="1"/>
          </a:p>
          <a:p>
            <a:pPr indent="-222250" lvl="1" marL="520700" rtl="0" algn="l">
              <a:spcBef>
                <a:spcPts val="800"/>
              </a:spcBef>
              <a:spcAft>
                <a:spcPts val="0"/>
              </a:spcAft>
              <a:buSzPts val="2100"/>
              <a:buChar char="•"/>
            </a:pPr>
            <a:r>
              <a:rPr lang="en"/>
              <a:t>Yamins et al. 2014; Cichy et al. 2016; Konkle and Alvarez, 2020/2022;  Zhuang et al. 2022</a:t>
            </a:r>
            <a:endParaRPr/>
          </a:p>
          <a:p>
            <a:pPr indent="-171450" lvl="0" marL="177800" rtl="0" algn="l">
              <a:lnSpc>
                <a:spcPct val="90000"/>
              </a:lnSpc>
              <a:spcBef>
                <a:spcPts val="800"/>
              </a:spcBef>
              <a:spcAft>
                <a:spcPts val="0"/>
              </a:spcAft>
              <a:buSzPts val="2100"/>
              <a:buFont typeface="Calibri"/>
              <a:buChar char="•"/>
            </a:pPr>
            <a:r>
              <a:rPr lang="en"/>
              <a:t>Audio:</a:t>
            </a:r>
            <a:endParaRPr/>
          </a:p>
          <a:p>
            <a:pPr indent="-222250" lvl="1" marL="520700" rtl="0" algn="l">
              <a:lnSpc>
                <a:spcPct val="90000"/>
              </a:lnSpc>
              <a:spcBef>
                <a:spcPts val="800"/>
              </a:spcBef>
              <a:spcAft>
                <a:spcPts val="0"/>
              </a:spcAft>
              <a:buClr>
                <a:schemeClr val="dk1"/>
              </a:buClr>
              <a:buSzPts val="2100"/>
              <a:buChar char="•"/>
            </a:pPr>
            <a:r>
              <a:rPr lang="en"/>
              <a:t>Kell et al. 2018; Vaidya, Jain, and Huth 2022; Millet et al. 2022</a:t>
            </a:r>
            <a:endParaRPr/>
          </a:p>
          <a:p>
            <a:pPr indent="0" lvl="0" marL="177800" rtl="0" algn="l">
              <a:lnSpc>
                <a:spcPct val="90000"/>
              </a:lnSpc>
              <a:spcBef>
                <a:spcPts val="800"/>
              </a:spcBef>
              <a:spcAft>
                <a:spcPts val="0"/>
              </a:spcAft>
              <a:buNone/>
            </a:pPr>
            <a:r>
              <a:t/>
            </a:r>
            <a:endParaRPr/>
          </a:p>
          <a:p>
            <a:pPr indent="0" lvl="0" marL="177800" rtl="0" algn="l">
              <a:lnSpc>
                <a:spcPct val="90000"/>
              </a:lnSpc>
              <a:spcBef>
                <a:spcPts val="800"/>
              </a:spcBef>
              <a:spcAft>
                <a:spcPts val="0"/>
              </a:spcAft>
              <a:buNone/>
            </a:pPr>
            <a:r>
              <a:t/>
            </a:r>
            <a:endParaRPr/>
          </a:p>
          <a:p>
            <a:pPr indent="-38100" lvl="0" marL="177800" rtl="0" algn="l">
              <a:lnSpc>
                <a:spcPct val="90000"/>
              </a:lnSpc>
              <a:spcBef>
                <a:spcPts val="800"/>
              </a:spcBef>
              <a:spcAft>
                <a:spcPts val="0"/>
              </a:spcAft>
              <a:buClr>
                <a:schemeClr val="dk1"/>
              </a:buClr>
              <a:buSzPts val="2100"/>
              <a:buNone/>
            </a:pPr>
            <a:r>
              <a:t/>
            </a:r>
            <a:endParaRPr/>
          </a:p>
        </p:txBody>
      </p:sp>
      <p:sp>
        <p:nvSpPr>
          <p:cNvPr id="697" name="Google Shape;697;p63"/>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64"/>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Vision: work utilizing DL progress</a:t>
            </a:r>
            <a:endParaRPr/>
          </a:p>
        </p:txBody>
      </p:sp>
      <p:sp>
        <p:nvSpPr>
          <p:cNvPr id="703" name="Google Shape;703;p64"/>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04" name="Google Shape;704;p64"/>
          <p:cNvSpPr txBox="1"/>
          <p:nvPr>
            <p:ph idx="4294967295" type="body"/>
          </p:nvPr>
        </p:nvSpPr>
        <p:spPr>
          <a:xfrm>
            <a:off x="250596" y="4722889"/>
            <a:ext cx="6689400" cy="1332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rgbClr val="222222"/>
              </a:buClr>
              <a:buSzPct val="100000"/>
              <a:buNone/>
            </a:pPr>
            <a:r>
              <a:rPr b="0" i="0" lang="en" u="sng">
                <a:solidFill>
                  <a:srgbClr val="222222"/>
                </a:solidFill>
                <a:latin typeface="Arial"/>
                <a:ea typeface="Arial"/>
                <a:cs typeface="Arial"/>
                <a:sym typeface="Arial"/>
                <a:hlinkClick r:id="rId3">
                  <a:extLst>
                    <a:ext uri="{A12FA001-AC4F-418D-AE19-62706E023703}">
                      <ahyp:hlinkClr val="tx"/>
                    </a:ext>
                  </a:extLst>
                </a:hlinkClick>
              </a:rPr>
              <a:t>Yamins, Daniel LK, Ha Hong, Charles F. Cadieu, Ethan A. Solomon, Darren Seibert, and James J. DiCarlo. "Performance-optimized hierarchical models predict neural responses in higher visual cortex." </a:t>
            </a:r>
            <a:r>
              <a:rPr b="0" i="1" lang="en" u="sng">
                <a:solidFill>
                  <a:srgbClr val="222222"/>
                </a:solidFill>
                <a:latin typeface="Arial"/>
                <a:ea typeface="Arial"/>
                <a:cs typeface="Arial"/>
                <a:sym typeface="Arial"/>
                <a:hlinkClick r:id="rId4">
                  <a:extLst>
                    <a:ext uri="{A12FA001-AC4F-418D-AE19-62706E023703}">
                      <ahyp:hlinkClr val="tx"/>
                    </a:ext>
                  </a:extLst>
                </a:hlinkClick>
              </a:rPr>
              <a:t>Proceedings of the national academy of sciences</a:t>
            </a:r>
            <a:r>
              <a:rPr b="0" i="0" lang="en" u="sng">
                <a:solidFill>
                  <a:srgbClr val="222222"/>
                </a:solidFill>
                <a:latin typeface="Arial"/>
                <a:ea typeface="Arial"/>
                <a:cs typeface="Arial"/>
                <a:sym typeface="Arial"/>
                <a:hlinkClick r:id="rId5">
                  <a:extLst>
                    <a:ext uri="{A12FA001-AC4F-418D-AE19-62706E023703}">
                      <ahyp:hlinkClr val="tx"/>
                    </a:ext>
                  </a:extLst>
                </a:hlinkClick>
              </a:rPr>
              <a:t> 111, no. 23 (2014): 8619-8624.</a:t>
            </a:r>
            <a:endParaRPr/>
          </a:p>
        </p:txBody>
      </p:sp>
      <p:sp>
        <p:nvSpPr>
          <p:cNvPr id="705" name="Google Shape;705;p64"/>
          <p:cNvSpPr txBox="1"/>
          <p:nvPr/>
        </p:nvSpPr>
        <p:spPr>
          <a:xfrm>
            <a:off x="199475" y="854050"/>
            <a:ext cx="5668500" cy="13833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images of natural objects</a:t>
            </a:r>
            <a:endParaRPr sz="1700">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layers in pretrained CNNs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multiarray recordings in rhesus macaques, vision</a:t>
            </a:r>
            <a:endParaRPr>
              <a:solidFill>
                <a:schemeClr val="dk1"/>
              </a:solidFill>
            </a:endParaRPr>
          </a:p>
        </p:txBody>
      </p:sp>
      <p:grpSp>
        <p:nvGrpSpPr>
          <p:cNvPr id="706" name="Google Shape;706;p64"/>
          <p:cNvGrpSpPr/>
          <p:nvPr/>
        </p:nvGrpSpPr>
        <p:grpSpPr>
          <a:xfrm>
            <a:off x="535713" y="2204450"/>
            <a:ext cx="3858713" cy="2438125"/>
            <a:chOff x="502950" y="2141600"/>
            <a:chExt cx="3858713" cy="2438125"/>
          </a:xfrm>
        </p:grpSpPr>
        <p:pic>
          <p:nvPicPr>
            <p:cNvPr id="707" name="Google Shape;707;p64"/>
            <p:cNvPicPr preferRelativeResize="0"/>
            <p:nvPr/>
          </p:nvPicPr>
          <p:blipFill rotWithShape="1">
            <a:blip r:embed="rId6">
              <a:alphaModFix/>
            </a:blip>
            <a:srcRect b="34400" l="0" r="0" t="0"/>
            <a:stretch/>
          </p:blipFill>
          <p:spPr>
            <a:xfrm>
              <a:off x="568488" y="2141600"/>
              <a:ext cx="3793175" cy="2357724"/>
            </a:xfrm>
            <a:prstGeom prst="rect">
              <a:avLst/>
            </a:prstGeom>
            <a:noFill/>
            <a:ln>
              <a:noFill/>
            </a:ln>
          </p:spPr>
        </p:pic>
        <p:sp>
          <p:nvSpPr>
            <p:cNvPr id="708" name="Google Shape;708;p64"/>
            <p:cNvSpPr/>
            <p:nvPr/>
          </p:nvSpPr>
          <p:spPr>
            <a:xfrm>
              <a:off x="502950" y="4305825"/>
              <a:ext cx="597000" cy="27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 name="Google Shape;709;p64"/>
          <p:cNvSpPr txBox="1"/>
          <p:nvPr/>
        </p:nvSpPr>
        <p:spPr>
          <a:xfrm>
            <a:off x="4647413" y="2689975"/>
            <a:ext cx="1331400" cy="12930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Highest layer in CNN model most predictive of IT; intermediate layers most predictive of V4</a:t>
            </a:r>
            <a:endParaRPr>
              <a:latin typeface="Calibri"/>
              <a:ea typeface="Calibri"/>
              <a:cs typeface="Calibri"/>
              <a:sym typeface="Calibri"/>
            </a:endParaRPr>
          </a:p>
        </p:txBody>
      </p:sp>
      <p:grpSp>
        <p:nvGrpSpPr>
          <p:cNvPr id="710" name="Google Shape;710;p64"/>
          <p:cNvGrpSpPr/>
          <p:nvPr/>
        </p:nvGrpSpPr>
        <p:grpSpPr>
          <a:xfrm>
            <a:off x="6231801" y="677525"/>
            <a:ext cx="2571911" cy="3874504"/>
            <a:chOff x="6231801" y="677525"/>
            <a:chExt cx="2571911" cy="3874504"/>
          </a:xfrm>
        </p:grpSpPr>
        <p:grpSp>
          <p:nvGrpSpPr>
            <p:cNvPr id="711" name="Google Shape;711;p64"/>
            <p:cNvGrpSpPr/>
            <p:nvPr/>
          </p:nvGrpSpPr>
          <p:grpSpPr>
            <a:xfrm>
              <a:off x="6231801" y="2544034"/>
              <a:ext cx="2571901" cy="2007996"/>
              <a:chOff x="4774125" y="2145326"/>
              <a:chExt cx="3086775" cy="2444899"/>
            </a:xfrm>
          </p:grpSpPr>
          <p:pic>
            <p:nvPicPr>
              <p:cNvPr id="712" name="Google Shape;712;p64"/>
              <p:cNvPicPr preferRelativeResize="0"/>
              <p:nvPr/>
            </p:nvPicPr>
            <p:blipFill rotWithShape="1">
              <a:blip r:embed="rId7">
                <a:alphaModFix/>
              </a:blip>
              <a:srcRect b="73896" l="0" r="0" t="0"/>
              <a:stretch/>
            </p:blipFill>
            <p:spPr>
              <a:xfrm>
                <a:off x="4926175" y="2145326"/>
                <a:ext cx="2934725" cy="2318800"/>
              </a:xfrm>
              <a:prstGeom prst="rect">
                <a:avLst/>
              </a:prstGeom>
              <a:noFill/>
              <a:ln>
                <a:noFill/>
              </a:ln>
            </p:spPr>
          </p:pic>
          <p:sp>
            <p:nvSpPr>
              <p:cNvPr id="713" name="Google Shape;713;p64"/>
              <p:cNvSpPr/>
              <p:nvPr/>
            </p:nvSpPr>
            <p:spPr>
              <a:xfrm>
                <a:off x="4774125" y="4316325"/>
                <a:ext cx="325200" cy="27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64"/>
            <p:cNvGrpSpPr/>
            <p:nvPr/>
          </p:nvGrpSpPr>
          <p:grpSpPr>
            <a:xfrm>
              <a:off x="6311250" y="677525"/>
              <a:ext cx="2492462" cy="1813925"/>
              <a:chOff x="6311250" y="677525"/>
              <a:chExt cx="2492462" cy="1813925"/>
            </a:xfrm>
          </p:grpSpPr>
          <p:pic>
            <p:nvPicPr>
              <p:cNvPr id="715" name="Google Shape;715;p64"/>
              <p:cNvPicPr preferRelativeResize="0"/>
              <p:nvPr/>
            </p:nvPicPr>
            <p:blipFill rotWithShape="1">
              <a:blip r:embed="rId8">
                <a:alphaModFix/>
              </a:blip>
              <a:srcRect b="0" l="0" r="0" t="2305"/>
              <a:stretch/>
            </p:blipFill>
            <p:spPr>
              <a:xfrm>
                <a:off x="6367750" y="677525"/>
                <a:ext cx="2435962" cy="1695650"/>
              </a:xfrm>
              <a:prstGeom prst="rect">
                <a:avLst/>
              </a:prstGeom>
              <a:noFill/>
              <a:ln>
                <a:noFill/>
              </a:ln>
            </p:spPr>
          </p:pic>
          <p:sp>
            <p:nvSpPr>
              <p:cNvPr id="716" name="Google Shape;716;p64"/>
              <p:cNvSpPr/>
              <p:nvPr/>
            </p:nvSpPr>
            <p:spPr>
              <a:xfrm>
                <a:off x="6311250" y="2217550"/>
                <a:ext cx="295500" cy="27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65"/>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Vision: work utilizing DL progress</a:t>
            </a:r>
            <a:endParaRPr/>
          </a:p>
        </p:txBody>
      </p:sp>
      <p:sp>
        <p:nvSpPr>
          <p:cNvPr id="722" name="Google Shape;722;p65"/>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23" name="Google Shape;723;p65"/>
          <p:cNvSpPr txBox="1"/>
          <p:nvPr>
            <p:ph idx="4294967295" type="body"/>
          </p:nvPr>
        </p:nvSpPr>
        <p:spPr>
          <a:xfrm>
            <a:off x="250596" y="4722889"/>
            <a:ext cx="6689400" cy="1332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3"/>
              </a:rPr>
              <a:t>Cichy, Radoslaw Martin, Aditya Khosla, Dimitrios Pantazis, Antonio Torralba, and Aude Oliva. "Comparison of deep neural networks to spatio-temporal cortical dynamics of human visual object recognition reveals hierarchical correspondence." Scientific reports 6, no. 1 (2016): 1-13.</a:t>
            </a:r>
            <a:endParaRPr/>
          </a:p>
        </p:txBody>
      </p:sp>
      <p:sp>
        <p:nvSpPr>
          <p:cNvPr id="724" name="Google Shape;724;p65"/>
          <p:cNvSpPr txBox="1"/>
          <p:nvPr/>
        </p:nvSpPr>
        <p:spPr>
          <a:xfrm>
            <a:off x="194350" y="813125"/>
            <a:ext cx="5103900" cy="13833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images of natural objects</a:t>
            </a:r>
            <a:endParaRPr sz="1700">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layers of CNN tuned for object classification</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fMRI &amp; MEG, vision</a:t>
            </a:r>
            <a:endParaRPr>
              <a:solidFill>
                <a:schemeClr val="dk1"/>
              </a:solidFill>
            </a:endParaRPr>
          </a:p>
        </p:txBody>
      </p:sp>
      <p:pic>
        <p:nvPicPr>
          <p:cNvPr id="725" name="Google Shape;725;p65"/>
          <p:cNvPicPr preferRelativeResize="0"/>
          <p:nvPr/>
        </p:nvPicPr>
        <p:blipFill>
          <a:blip r:embed="rId4">
            <a:alphaModFix/>
          </a:blip>
          <a:stretch>
            <a:fillRect/>
          </a:stretch>
        </p:blipFill>
        <p:spPr>
          <a:xfrm>
            <a:off x="5878775" y="769501"/>
            <a:ext cx="2949007" cy="3703788"/>
          </a:xfrm>
          <a:prstGeom prst="rect">
            <a:avLst/>
          </a:prstGeom>
          <a:noFill/>
          <a:ln>
            <a:noFill/>
          </a:ln>
        </p:spPr>
      </p:pic>
      <p:pic>
        <p:nvPicPr>
          <p:cNvPr id="726" name="Google Shape;726;p65"/>
          <p:cNvPicPr preferRelativeResize="0"/>
          <p:nvPr/>
        </p:nvPicPr>
        <p:blipFill>
          <a:blip r:embed="rId5">
            <a:alphaModFix/>
          </a:blip>
          <a:stretch>
            <a:fillRect/>
          </a:stretch>
        </p:blipFill>
        <p:spPr>
          <a:xfrm>
            <a:off x="444299" y="3085725"/>
            <a:ext cx="3608199" cy="1520050"/>
          </a:xfrm>
          <a:prstGeom prst="rect">
            <a:avLst/>
          </a:prstGeom>
          <a:noFill/>
          <a:ln>
            <a:noFill/>
          </a:ln>
        </p:spPr>
      </p:pic>
      <p:pic>
        <p:nvPicPr>
          <p:cNvPr id="727" name="Google Shape;727;p65"/>
          <p:cNvPicPr preferRelativeResize="0"/>
          <p:nvPr/>
        </p:nvPicPr>
        <p:blipFill rotWithShape="1">
          <a:blip r:embed="rId6">
            <a:alphaModFix/>
          </a:blip>
          <a:srcRect b="67753" l="0" r="0" t="0"/>
          <a:stretch/>
        </p:blipFill>
        <p:spPr>
          <a:xfrm>
            <a:off x="505650" y="2154250"/>
            <a:ext cx="3432251" cy="918225"/>
          </a:xfrm>
          <a:prstGeom prst="rect">
            <a:avLst/>
          </a:prstGeom>
          <a:noFill/>
          <a:ln>
            <a:noFill/>
          </a:ln>
        </p:spPr>
      </p:pic>
      <p:sp>
        <p:nvSpPr>
          <p:cNvPr id="728" name="Google Shape;728;p65"/>
          <p:cNvSpPr txBox="1"/>
          <p:nvPr/>
        </p:nvSpPr>
        <p:spPr>
          <a:xfrm>
            <a:off x="4176188" y="2295250"/>
            <a:ext cx="1578900" cy="12930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 CNN tuned for object classification captures stages of human visual processing in both space and time</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66"/>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Vision: work utilizing DL progress</a:t>
            </a:r>
            <a:endParaRPr/>
          </a:p>
        </p:txBody>
      </p:sp>
      <p:sp>
        <p:nvSpPr>
          <p:cNvPr id="734" name="Google Shape;734;p66"/>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35" name="Google Shape;735;p66"/>
          <p:cNvSpPr txBox="1"/>
          <p:nvPr>
            <p:ph idx="4294967295" type="body"/>
          </p:nvPr>
        </p:nvSpPr>
        <p:spPr>
          <a:xfrm>
            <a:off x="250596" y="4722889"/>
            <a:ext cx="66894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3"/>
              </a:rPr>
              <a:t>Konkle, Talia, and George A. Alvarez. "A self-supervised domain-general learning framework for human ventral stream representation." Nature communications 13, no. 1 (2022): 1-12.</a:t>
            </a:r>
            <a:endParaRPr/>
          </a:p>
        </p:txBody>
      </p:sp>
      <p:sp>
        <p:nvSpPr>
          <p:cNvPr id="736" name="Google Shape;736;p66"/>
          <p:cNvSpPr txBox="1"/>
          <p:nvPr/>
        </p:nvSpPr>
        <p:spPr>
          <a:xfrm>
            <a:off x="194350" y="813125"/>
            <a:ext cx="6054900" cy="11478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images of objects</a:t>
            </a:r>
            <a:endParaRPr sz="1700">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layers in </a:t>
            </a:r>
            <a:r>
              <a:rPr b="1" lang="en" sz="1700">
                <a:solidFill>
                  <a:schemeClr val="dk1"/>
                </a:solidFill>
                <a:latin typeface="Calibri"/>
                <a:ea typeface="Calibri"/>
                <a:cs typeface="Calibri"/>
                <a:sym typeface="Calibri"/>
              </a:rPr>
              <a:t>self-supervised </a:t>
            </a:r>
            <a:r>
              <a:rPr lang="en" sz="1700">
                <a:solidFill>
                  <a:schemeClr val="dk1"/>
                </a:solidFill>
                <a:latin typeface="Calibri"/>
                <a:ea typeface="Calibri"/>
                <a:cs typeface="Calibri"/>
                <a:sym typeface="Calibri"/>
              </a:rPr>
              <a:t>deep model</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fMRI, vision</a:t>
            </a:r>
            <a:endParaRPr>
              <a:solidFill>
                <a:schemeClr val="dk1"/>
              </a:solidFill>
            </a:endParaRPr>
          </a:p>
        </p:txBody>
      </p:sp>
      <p:pic>
        <p:nvPicPr>
          <p:cNvPr id="737" name="Google Shape;737;p66"/>
          <p:cNvPicPr preferRelativeResize="0"/>
          <p:nvPr/>
        </p:nvPicPr>
        <p:blipFill>
          <a:blip r:embed="rId4">
            <a:alphaModFix/>
          </a:blip>
          <a:stretch>
            <a:fillRect/>
          </a:stretch>
        </p:blipFill>
        <p:spPr>
          <a:xfrm>
            <a:off x="4572000" y="1960925"/>
            <a:ext cx="4403302" cy="2586501"/>
          </a:xfrm>
          <a:prstGeom prst="rect">
            <a:avLst/>
          </a:prstGeom>
          <a:noFill/>
          <a:ln>
            <a:noFill/>
          </a:ln>
        </p:spPr>
      </p:pic>
      <p:pic>
        <p:nvPicPr>
          <p:cNvPr id="738" name="Google Shape;738;p66"/>
          <p:cNvPicPr preferRelativeResize="0"/>
          <p:nvPr/>
        </p:nvPicPr>
        <p:blipFill>
          <a:blip r:embed="rId5">
            <a:alphaModFix/>
          </a:blip>
          <a:stretch>
            <a:fillRect/>
          </a:stretch>
        </p:blipFill>
        <p:spPr>
          <a:xfrm>
            <a:off x="335150" y="2269025"/>
            <a:ext cx="3980150" cy="2145775"/>
          </a:xfrm>
          <a:prstGeom prst="rect">
            <a:avLst/>
          </a:prstGeom>
          <a:noFill/>
          <a:ln>
            <a:noFill/>
          </a:ln>
        </p:spPr>
      </p:pic>
      <p:sp>
        <p:nvSpPr>
          <p:cNvPr id="739" name="Google Shape;739;p66"/>
          <p:cNvSpPr txBox="1"/>
          <p:nvPr/>
        </p:nvSpPr>
        <p:spPr>
          <a:xfrm>
            <a:off x="6249257" y="492450"/>
            <a:ext cx="2481300" cy="9234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Self-supervised deep models achieve parity with category-supervised models in predicting fMRI responses along visual hierarchy</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7"/>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Vision: work utilizing DL progress</a:t>
            </a:r>
            <a:endParaRPr/>
          </a:p>
        </p:txBody>
      </p:sp>
      <p:sp>
        <p:nvSpPr>
          <p:cNvPr id="745" name="Google Shape;745;p67"/>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46" name="Google Shape;746;p67"/>
          <p:cNvSpPr txBox="1"/>
          <p:nvPr>
            <p:ph idx="4294967295" type="body"/>
          </p:nvPr>
        </p:nvSpPr>
        <p:spPr>
          <a:xfrm>
            <a:off x="250596" y="4722889"/>
            <a:ext cx="6689400" cy="1332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3"/>
              </a:rPr>
              <a:t>Zhuang, Chengxu, Siming Yan, Aran Nayebi, Martin Schrimpf, Michael C. Frank, James J. DiCarlo, and Daniel LK Yamins. "Unsupervised neural network models of the ventral visual stream." Proceedings of the National Academy of Sciences 118, no. 3 (2021): e2014196118.</a:t>
            </a:r>
            <a:endParaRPr/>
          </a:p>
        </p:txBody>
      </p:sp>
      <p:sp>
        <p:nvSpPr>
          <p:cNvPr id="747" name="Google Shape;747;p67"/>
          <p:cNvSpPr txBox="1"/>
          <p:nvPr/>
        </p:nvSpPr>
        <p:spPr>
          <a:xfrm>
            <a:off x="194350" y="813125"/>
            <a:ext cx="5103900" cy="16188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images of objects</a:t>
            </a:r>
            <a:endParaRPr sz="1700">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layers in self-supervised deep model</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multiarray recordings in rhesus macaques, vision</a:t>
            </a:r>
            <a:endParaRPr>
              <a:solidFill>
                <a:schemeClr val="dk1"/>
              </a:solidFill>
            </a:endParaRPr>
          </a:p>
        </p:txBody>
      </p:sp>
      <p:pic>
        <p:nvPicPr>
          <p:cNvPr id="748" name="Google Shape;748;p67"/>
          <p:cNvPicPr preferRelativeResize="0"/>
          <p:nvPr/>
        </p:nvPicPr>
        <p:blipFill>
          <a:blip r:embed="rId4">
            <a:alphaModFix/>
          </a:blip>
          <a:stretch>
            <a:fillRect/>
          </a:stretch>
        </p:blipFill>
        <p:spPr>
          <a:xfrm>
            <a:off x="5080425" y="1532588"/>
            <a:ext cx="3540948" cy="2991490"/>
          </a:xfrm>
          <a:prstGeom prst="rect">
            <a:avLst/>
          </a:prstGeom>
          <a:noFill/>
          <a:ln>
            <a:noFill/>
          </a:ln>
        </p:spPr>
      </p:pic>
      <p:sp>
        <p:nvSpPr>
          <p:cNvPr id="749" name="Google Shape;749;p67"/>
          <p:cNvSpPr/>
          <p:nvPr/>
        </p:nvSpPr>
        <p:spPr>
          <a:xfrm>
            <a:off x="298075" y="4243900"/>
            <a:ext cx="214800" cy="215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7"/>
          <p:cNvSpPr txBox="1"/>
          <p:nvPr/>
        </p:nvSpPr>
        <p:spPr>
          <a:xfrm>
            <a:off x="6237132" y="225575"/>
            <a:ext cx="2481300" cy="11082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Self-supervised deep models produce brain-like representations even when trained solely with noisy data from child head-mounted cameras</a:t>
            </a:r>
            <a:endParaRPr>
              <a:latin typeface="Calibri"/>
              <a:ea typeface="Calibri"/>
              <a:cs typeface="Calibri"/>
              <a:sym typeface="Calibri"/>
            </a:endParaRPr>
          </a:p>
        </p:txBody>
      </p:sp>
      <p:pic>
        <p:nvPicPr>
          <p:cNvPr id="751" name="Google Shape;751;p67"/>
          <p:cNvPicPr preferRelativeResize="0"/>
          <p:nvPr/>
        </p:nvPicPr>
        <p:blipFill>
          <a:blip r:embed="rId5">
            <a:alphaModFix/>
          </a:blip>
          <a:stretch>
            <a:fillRect/>
          </a:stretch>
        </p:blipFill>
        <p:spPr>
          <a:xfrm>
            <a:off x="563025" y="2661288"/>
            <a:ext cx="4008974" cy="18322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68"/>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Recent work utilizing progress in DL for encoding</a:t>
            </a:r>
            <a:endParaRPr/>
          </a:p>
        </p:txBody>
      </p:sp>
      <p:sp>
        <p:nvSpPr>
          <p:cNvPr id="757" name="Google Shape;757;p68"/>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lnSpcReduction="20000"/>
          </a:bodyPr>
          <a:lstStyle/>
          <a:p>
            <a:pPr indent="-171450" lvl="0" marL="177800" rtl="0" algn="l">
              <a:lnSpc>
                <a:spcPct val="90000"/>
              </a:lnSpc>
              <a:spcBef>
                <a:spcPts val="800"/>
              </a:spcBef>
              <a:spcAft>
                <a:spcPts val="0"/>
              </a:spcAft>
              <a:buClr>
                <a:schemeClr val="dk1"/>
              </a:buClr>
              <a:buSzPts val="2100"/>
              <a:buFont typeface="Calibri"/>
              <a:buChar char="•"/>
            </a:pPr>
            <a:r>
              <a:rPr lang="en"/>
              <a:t>Using representations of stimuli from deep learning systems</a:t>
            </a:r>
            <a:endParaRPr/>
          </a:p>
          <a:p>
            <a:pPr indent="-222250" lvl="1" marL="520700" rtl="0" algn="l">
              <a:lnSpc>
                <a:spcPct val="90000"/>
              </a:lnSpc>
              <a:spcBef>
                <a:spcPts val="800"/>
              </a:spcBef>
              <a:spcAft>
                <a:spcPts val="0"/>
              </a:spcAft>
              <a:buClr>
                <a:schemeClr val="dk1"/>
              </a:buClr>
              <a:buSzPts val="2100"/>
              <a:buChar char="•"/>
            </a:pPr>
            <a:r>
              <a:rPr lang="en"/>
              <a:t>Data-driven</a:t>
            </a:r>
            <a:endParaRPr/>
          </a:p>
          <a:p>
            <a:pPr indent="-171450" lvl="0" marL="177800" rtl="0" algn="l">
              <a:lnSpc>
                <a:spcPct val="90000"/>
              </a:lnSpc>
              <a:spcBef>
                <a:spcPts val="800"/>
              </a:spcBef>
              <a:spcAft>
                <a:spcPts val="0"/>
              </a:spcAft>
              <a:buClr>
                <a:schemeClr val="dk1"/>
              </a:buClr>
              <a:buSzPts val="2100"/>
              <a:buFont typeface="Calibri"/>
              <a:buChar char="•"/>
            </a:pPr>
            <a:r>
              <a:rPr lang="en"/>
              <a:t>Language: </a:t>
            </a:r>
            <a:endParaRPr/>
          </a:p>
          <a:p>
            <a:pPr indent="-222250" lvl="1" marL="520700" rtl="0" algn="l">
              <a:spcBef>
                <a:spcPts val="800"/>
              </a:spcBef>
              <a:spcAft>
                <a:spcPts val="0"/>
              </a:spcAft>
              <a:buSzPts val="2100"/>
              <a:buChar char="•"/>
            </a:pPr>
            <a:r>
              <a:rPr lang="en"/>
              <a:t>Wehbe et al. 2014; Jain and Huth, 2018; Toneva and Wehbe, 2019;  Caucheteux and King, 2020/2022; Schrimpf et al. 2020/2021; Goldstein et al. 2021/2022</a:t>
            </a:r>
            <a:endParaRPr/>
          </a:p>
          <a:p>
            <a:pPr indent="-171450" lvl="0" marL="177800" rtl="0" algn="l">
              <a:lnSpc>
                <a:spcPct val="90000"/>
              </a:lnSpc>
              <a:spcBef>
                <a:spcPts val="800"/>
              </a:spcBef>
              <a:spcAft>
                <a:spcPts val="0"/>
              </a:spcAft>
              <a:buClr>
                <a:schemeClr val="dk1"/>
              </a:buClr>
              <a:buSzPts val="2100"/>
              <a:buFont typeface="Calibri"/>
              <a:buChar char="•"/>
            </a:pPr>
            <a:r>
              <a:rPr lang="en"/>
              <a:t>Vision: </a:t>
            </a:r>
            <a:endParaRPr/>
          </a:p>
          <a:p>
            <a:pPr indent="-222250" lvl="1" marL="520700" rtl="0" algn="l">
              <a:spcBef>
                <a:spcPts val="800"/>
              </a:spcBef>
              <a:spcAft>
                <a:spcPts val="0"/>
              </a:spcAft>
              <a:buSzPts val="2100"/>
              <a:buChar char="•"/>
            </a:pPr>
            <a:r>
              <a:rPr lang="en"/>
              <a:t>Yamins et al. 2014; Cichy et al. 2016; Konkle and Alvarez, 2020/2022;  Zhuang et al. 2022</a:t>
            </a:r>
            <a:endParaRPr/>
          </a:p>
          <a:p>
            <a:pPr indent="-171450" lvl="0" marL="177800" rtl="0" algn="l">
              <a:lnSpc>
                <a:spcPct val="90000"/>
              </a:lnSpc>
              <a:spcBef>
                <a:spcPts val="800"/>
              </a:spcBef>
              <a:spcAft>
                <a:spcPts val="0"/>
              </a:spcAft>
              <a:buSzPts val="2100"/>
              <a:buFont typeface="Calibri"/>
              <a:buChar char="•"/>
            </a:pPr>
            <a:r>
              <a:rPr b="1" lang="en"/>
              <a:t>Audio:</a:t>
            </a:r>
            <a:endParaRPr b="1"/>
          </a:p>
          <a:p>
            <a:pPr indent="-222250" lvl="1" marL="520700" rtl="0" algn="l">
              <a:spcBef>
                <a:spcPts val="800"/>
              </a:spcBef>
              <a:spcAft>
                <a:spcPts val="0"/>
              </a:spcAft>
              <a:buSzPts val="2100"/>
              <a:buChar char="•"/>
            </a:pPr>
            <a:r>
              <a:rPr lang="en"/>
              <a:t>Kell et al. 2018; Vaidya, Jain, and Huth 2022; Millet et al. 2022</a:t>
            </a:r>
            <a:endParaRPr b="1"/>
          </a:p>
          <a:p>
            <a:pPr indent="0" lvl="0" marL="177800" rtl="0" algn="l">
              <a:lnSpc>
                <a:spcPct val="90000"/>
              </a:lnSpc>
              <a:spcBef>
                <a:spcPts val="800"/>
              </a:spcBef>
              <a:spcAft>
                <a:spcPts val="0"/>
              </a:spcAft>
              <a:buNone/>
            </a:pPr>
            <a:r>
              <a:t/>
            </a:r>
            <a:endParaRPr/>
          </a:p>
          <a:p>
            <a:pPr indent="0" lvl="0" marL="177800" rtl="0" algn="l">
              <a:lnSpc>
                <a:spcPct val="90000"/>
              </a:lnSpc>
              <a:spcBef>
                <a:spcPts val="800"/>
              </a:spcBef>
              <a:spcAft>
                <a:spcPts val="0"/>
              </a:spcAft>
              <a:buNone/>
            </a:pPr>
            <a:r>
              <a:t/>
            </a:r>
            <a:endParaRPr/>
          </a:p>
          <a:p>
            <a:pPr indent="-38100" lvl="0" marL="177800" rtl="0" algn="l">
              <a:lnSpc>
                <a:spcPct val="90000"/>
              </a:lnSpc>
              <a:spcBef>
                <a:spcPts val="800"/>
              </a:spcBef>
              <a:spcAft>
                <a:spcPts val="0"/>
              </a:spcAft>
              <a:buClr>
                <a:schemeClr val="dk1"/>
              </a:buClr>
              <a:buSzPts val="2100"/>
              <a:buNone/>
            </a:pPr>
            <a:r>
              <a:t/>
            </a:r>
            <a:endParaRPr/>
          </a:p>
        </p:txBody>
      </p:sp>
      <p:sp>
        <p:nvSpPr>
          <p:cNvPr id="758" name="Google Shape;758;p68"/>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69"/>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Audio: work utilizing DL progress</a:t>
            </a:r>
            <a:endParaRPr/>
          </a:p>
        </p:txBody>
      </p:sp>
      <p:sp>
        <p:nvSpPr>
          <p:cNvPr id="764" name="Google Shape;764;p69"/>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65" name="Google Shape;765;p69"/>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hlinkClick r:id="rId3"/>
              </a:rPr>
              <a:t>Kell, Alexander JE, Daniel LK Yamins, Erica N. Shook, Sam V. Norman-Haignere, and Josh H. McDermott. "A task-optimized neural network replicates human auditory behavior, predicts brain responses, and reveals a cortical processing hierarchy." Neuron 98, no. 3 (2018): 630-644.</a:t>
            </a:r>
            <a:endParaRPr/>
          </a:p>
        </p:txBody>
      </p:sp>
      <p:sp>
        <p:nvSpPr>
          <p:cNvPr id="766" name="Google Shape;766;p69"/>
          <p:cNvSpPr txBox="1"/>
          <p:nvPr/>
        </p:nvSpPr>
        <p:spPr>
          <a:xfrm>
            <a:off x="199475" y="854050"/>
            <a:ext cx="4497600" cy="13833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natural sounds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deep model optimized for speech and music recognition</a:t>
            </a:r>
            <a:endParaRPr sz="1700">
              <a:solidFill>
                <a:srgbClr val="FF0000"/>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a:t>
            </a:r>
            <a:r>
              <a:rPr lang="en" sz="1700">
                <a:solidFill>
                  <a:srgbClr val="222222"/>
                </a:solidFill>
                <a:latin typeface="Calibri"/>
                <a:ea typeface="Calibri"/>
                <a:cs typeface="Calibri"/>
                <a:sym typeface="Calibri"/>
              </a:rPr>
              <a:t> listening</a:t>
            </a:r>
            <a:endParaRPr>
              <a:solidFill>
                <a:srgbClr val="222222"/>
              </a:solidFill>
            </a:endParaRPr>
          </a:p>
        </p:txBody>
      </p:sp>
      <p:pic>
        <p:nvPicPr>
          <p:cNvPr id="767" name="Google Shape;767;p69"/>
          <p:cNvPicPr preferRelativeResize="0"/>
          <p:nvPr/>
        </p:nvPicPr>
        <p:blipFill>
          <a:blip r:embed="rId4">
            <a:alphaModFix/>
          </a:blip>
          <a:stretch>
            <a:fillRect/>
          </a:stretch>
        </p:blipFill>
        <p:spPr>
          <a:xfrm rot="10800000">
            <a:off x="152360" y="4471900"/>
            <a:ext cx="40" cy="1"/>
          </a:xfrm>
          <a:prstGeom prst="rect">
            <a:avLst/>
          </a:prstGeom>
          <a:noFill/>
          <a:ln>
            <a:noFill/>
          </a:ln>
        </p:spPr>
      </p:pic>
      <p:pic>
        <p:nvPicPr>
          <p:cNvPr id="768" name="Google Shape;768;p69"/>
          <p:cNvPicPr preferRelativeResize="0"/>
          <p:nvPr/>
        </p:nvPicPr>
        <p:blipFill>
          <a:blip r:embed="rId5">
            <a:alphaModFix/>
          </a:blip>
          <a:stretch>
            <a:fillRect/>
          </a:stretch>
        </p:blipFill>
        <p:spPr>
          <a:xfrm>
            <a:off x="5211675" y="784632"/>
            <a:ext cx="3818175" cy="3574242"/>
          </a:xfrm>
          <a:prstGeom prst="rect">
            <a:avLst/>
          </a:prstGeom>
          <a:noFill/>
          <a:ln>
            <a:noFill/>
          </a:ln>
        </p:spPr>
      </p:pic>
      <p:pic>
        <p:nvPicPr>
          <p:cNvPr id="769" name="Google Shape;769;p69"/>
          <p:cNvPicPr preferRelativeResize="0"/>
          <p:nvPr/>
        </p:nvPicPr>
        <p:blipFill>
          <a:blip r:embed="rId6">
            <a:alphaModFix/>
          </a:blip>
          <a:stretch>
            <a:fillRect/>
          </a:stretch>
        </p:blipFill>
        <p:spPr>
          <a:xfrm>
            <a:off x="317350" y="2571750"/>
            <a:ext cx="3251360" cy="1780801"/>
          </a:xfrm>
          <a:prstGeom prst="rect">
            <a:avLst/>
          </a:prstGeom>
          <a:noFill/>
          <a:ln>
            <a:noFill/>
          </a:ln>
        </p:spPr>
      </p:pic>
      <p:sp>
        <p:nvSpPr>
          <p:cNvPr id="770" name="Google Shape;770;p69"/>
          <p:cNvSpPr txBox="1"/>
          <p:nvPr/>
        </p:nvSpPr>
        <p:spPr>
          <a:xfrm>
            <a:off x="3601475" y="2599675"/>
            <a:ext cx="1577400" cy="16623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Primary auditory responses predicted best by intermediate layers of task-optimized model;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non-primary responses predicted best by late layers</a:t>
            </a:r>
            <a:endParaRPr sz="12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70"/>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Audio: work utilizing DL progress</a:t>
            </a:r>
            <a:endParaRPr/>
          </a:p>
        </p:txBody>
      </p:sp>
      <p:sp>
        <p:nvSpPr>
          <p:cNvPr id="776" name="Google Shape;776;p70"/>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77" name="Google Shape;777;p70"/>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hlinkClick r:id="rId3"/>
              </a:rPr>
              <a:t>Vaidya, Aditya R., Shailee Jain, and Alexander G. Huth. "Self-supervised models of audio effectively explain human cortical responses to speech." ICML (2022).</a:t>
            </a:r>
            <a:endParaRPr/>
          </a:p>
        </p:txBody>
      </p:sp>
      <p:sp>
        <p:nvSpPr>
          <p:cNvPr id="778" name="Google Shape;778;p70"/>
          <p:cNvSpPr txBox="1"/>
          <p:nvPr/>
        </p:nvSpPr>
        <p:spPr>
          <a:xfrm>
            <a:off x="152400" y="701375"/>
            <a:ext cx="6205800" cy="13833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Moth Radio Hour</a:t>
            </a:r>
            <a:endParaRPr sz="1700">
              <a:solidFill>
                <a:srgbClr val="FF0000"/>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derived from pretrained </a:t>
            </a:r>
            <a:r>
              <a:rPr b="1" lang="en" sz="1700">
                <a:solidFill>
                  <a:schemeClr val="dk1"/>
                </a:solidFill>
                <a:latin typeface="Calibri"/>
                <a:ea typeface="Calibri"/>
                <a:cs typeface="Calibri"/>
                <a:sym typeface="Calibri"/>
              </a:rPr>
              <a:t>self-supervised speech models</a:t>
            </a:r>
            <a:endParaRPr b="1"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a:t>
            </a:r>
            <a:r>
              <a:rPr lang="en" sz="1700">
                <a:solidFill>
                  <a:srgbClr val="222222"/>
                </a:solidFill>
                <a:latin typeface="Calibri"/>
                <a:ea typeface="Calibri"/>
                <a:cs typeface="Calibri"/>
                <a:sym typeface="Calibri"/>
              </a:rPr>
              <a:t> listening</a:t>
            </a:r>
            <a:endParaRPr>
              <a:solidFill>
                <a:srgbClr val="222222"/>
              </a:solidFill>
            </a:endParaRPr>
          </a:p>
        </p:txBody>
      </p:sp>
      <p:pic>
        <p:nvPicPr>
          <p:cNvPr id="779" name="Google Shape;779;p70"/>
          <p:cNvPicPr preferRelativeResize="0"/>
          <p:nvPr/>
        </p:nvPicPr>
        <p:blipFill>
          <a:blip r:embed="rId4">
            <a:alphaModFix/>
          </a:blip>
          <a:stretch>
            <a:fillRect/>
          </a:stretch>
        </p:blipFill>
        <p:spPr>
          <a:xfrm>
            <a:off x="4723825" y="2195663"/>
            <a:ext cx="3725706" cy="2317651"/>
          </a:xfrm>
          <a:prstGeom prst="rect">
            <a:avLst/>
          </a:prstGeom>
          <a:noFill/>
          <a:ln>
            <a:noFill/>
          </a:ln>
        </p:spPr>
      </p:pic>
      <p:pic>
        <p:nvPicPr>
          <p:cNvPr id="780" name="Google Shape;780;p70"/>
          <p:cNvPicPr preferRelativeResize="0"/>
          <p:nvPr/>
        </p:nvPicPr>
        <p:blipFill>
          <a:blip r:embed="rId5">
            <a:alphaModFix/>
          </a:blip>
          <a:stretch>
            <a:fillRect/>
          </a:stretch>
        </p:blipFill>
        <p:spPr>
          <a:xfrm rot="10800000">
            <a:off x="152360" y="4471900"/>
            <a:ext cx="40" cy="1"/>
          </a:xfrm>
          <a:prstGeom prst="rect">
            <a:avLst/>
          </a:prstGeom>
          <a:noFill/>
          <a:ln>
            <a:noFill/>
          </a:ln>
        </p:spPr>
      </p:pic>
      <p:sp>
        <p:nvSpPr>
          <p:cNvPr id="781" name="Google Shape;781;p70"/>
          <p:cNvSpPr txBox="1"/>
          <p:nvPr/>
        </p:nvSpPr>
        <p:spPr>
          <a:xfrm>
            <a:off x="6358200" y="1085525"/>
            <a:ext cx="2296800" cy="7389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Middle layers of self-supervised speech models predict auditory cortex the best</a:t>
            </a:r>
            <a:endParaRPr sz="1200">
              <a:latin typeface="Calibri"/>
              <a:ea typeface="Calibri"/>
              <a:cs typeface="Calibri"/>
              <a:sym typeface="Calibri"/>
            </a:endParaRPr>
          </a:p>
        </p:txBody>
      </p:sp>
      <p:pic>
        <p:nvPicPr>
          <p:cNvPr id="782" name="Google Shape;782;p70"/>
          <p:cNvPicPr preferRelativeResize="0"/>
          <p:nvPr/>
        </p:nvPicPr>
        <p:blipFill>
          <a:blip r:embed="rId6">
            <a:alphaModFix/>
          </a:blip>
          <a:stretch>
            <a:fillRect/>
          </a:stretch>
        </p:blipFill>
        <p:spPr>
          <a:xfrm>
            <a:off x="857625" y="2229500"/>
            <a:ext cx="3558243" cy="22499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71"/>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Audio: work utilizing DL progress</a:t>
            </a:r>
            <a:endParaRPr/>
          </a:p>
        </p:txBody>
      </p:sp>
      <p:sp>
        <p:nvSpPr>
          <p:cNvPr id="788" name="Google Shape;788;p71"/>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89" name="Google Shape;789;p71"/>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hlinkClick r:id="rId3"/>
              </a:rPr>
              <a:t>Millet, Juliette, Charlotte Caucheteux, Pierre Orhan, Yves Boubenec, Alexandre Gramfort, Ewan Dunbar, Christophe Pallier, and Jean-Remi King. "Toward a realistic model of speech processing in the brain with self-supervised learning." arXiv preprint arXiv:2206.01685 (2022).</a:t>
            </a:r>
            <a:endParaRPr/>
          </a:p>
        </p:txBody>
      </p:sp>
      <p:sp>
        <p:nvSpPr>
          <p:cNvPr id="790" name="Google Shape;790;p71"/>
          <p:cNvSpPr txBox="1"/>
          <p:nvPr/>
        </p:nvSpPr>
        <p:spPr>
          <a:xfrm>
            <a:off x="199475" y="854050"/>
            <a:ext cx="8607000" cy="11478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audio books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derived from pretrained self-supervised speech model</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a:t>
            </a:r>
            <a:r>
              <a:rPr lang="en" sz="1700">
                <a:latin typeface="Calibri"/>
                <a:ea typeface="Calibri"/>
                <a:cs typeface="Calibri"/>
                <a:sym typeface="Calibri"/>
              </a:rPr>
              <a:t> listening in 3 languages (Eng, Fr, Mandarin)</a:t>
            </a:r>
            <a:endParaRPr/>
          </a:p>
        </p:txBody>
      </p:sp>
      <p:sp>
        <p:nvSpPr>
          <p:cNvPr id="791" name="Google Shape;791;p71"/>
          <p:cNvSpPr txBox="1"/>
          <p:nvPr/>
        </p:nvSpPr>
        <p:spPr>
          <a:xfrm>
            <a:off x="5591000" y="2299838"/>
            <a:ext cx="2296800" cy="14775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Self-supervised speech models reveal specialization for native sounds in the STS and MTG;</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IFG and AG show more general specialization for speech rather than native-language</a:t>
            </a:r>
            <a:endParaRPr sz="1200">
              <a:latin typeface="Calibri"/>
              <a:ea typeface="Calibri"/>
              <a:cs typeface="Calibri"/>
              <a:sym typeface="Calibri"/>
            </a:endParaRPr>
          </a:p>
        </p:txBody>
      </p:sp>
      <p:pic>
        <p:nvPicPr>
          <p:cNvPr id="792" name="Google Shape;792;p71"/>
          <p:cNvPicPr preferRelativeResize="0"/>
          <p:nvPr/>
        </p:nvPicPr>
        <p:blipFill>
          <a:blip r:embed="rId4">
            <a:alphaModFix/>
          </a:blip>
          <a:stretch>
            <a:fillRect/>
          </a:stretch>
        </p:blipFill>
        <p:spPr>
          <a:xfrm>
            <a:off x="595100" y="2073150"/>
            <a:ext cx="4691276" cy="2479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72"/>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Agenda</a:t>
            </a:r>
            <a:endParaRPr/>
          </a:p>
        </p:txBody>
      </p:sp>
      <p:sp>
        <p:nvSpPr>
          <p:cNvPr id="798" name="Google Shape;798;p72"/>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lnSpcReduction="20000"/>
          </a:bodyPr>
          <a:lstStyle/>
          <a:p>
            <a:pPr indent="-171450" lvl="0" marL="177800" rtl="0" algn="l">
              <a:lnSpc>
                <a:spcPct val="90000"/>
              </a:lnSpc>
              <a:spcBef>
                <a:spcPts val="0"/>
              </a:spcBef>
              <a:spcAft>
                <a:spcPts val="0"/>
              </a:spcAft>
              <a:buClr>
                <a:schemeClr val="dk1"/>
              </a:buClr>
              <a:buSzPts val="2100"/>
              <a:buChar char="•"/>
            </a:pPr>
            <a:r>
              <a:rPr lang="en"/>
              <a:t>Introduction to Brain encoding and decoding [30 min]</a:t>
            </a:r>
            <a:endParaRPr/>
          </a:p>
          <a:p>
            <a:pPr indent="-171450" lvl="0" marL="177800" rtl="0" algn="l">
              <a:lnSpc>
                <a:spcPct val="90000"/>
              </a:lnSpc>
              <a:spcBef>
                <a:spcPts val="800"/>
              </a:spcBef>
              <a:spcAft>
                <a:spcPts val="0"/>
              </a:spcAft>
              <a:buClr>
                <a:schemeClr val="dk1"/>
              </a:buClr>
              <a:buSzPts val="2100"/>
              <a:buChar char="•"/>
            </a:pPr>
            <a:r>
              <a:rPr lang="en"/>
              <a:t>Stimulus Representations [1 hour 30 min]</a:t>
            </a:r>
            <a:endParaRPr/>
          </a:p>
          <a:p>
            <a:pPr indent="-171450" lvl="0" marL="177800" rtl="0" algn="l">
              <a:lnSpc>
                <a:spcPct val="90000"/>
              </a:lnSpc>
              <a:spcBef>
                <a:spcPts val="800"/>
              </a:spcBef>
              <a:spcAft>
                <a:spcPts val="0"/>
              </a:spcAft>
              <a:buClr>
                <a:schemeClr val="dk1"/>
              </a:buClr>
              <a:buSzPts val="2100"/>
              <a:buChar char="•"/>
            </a:pPr>
            <a:r>
              <a:rPr lang="en"/>
              <a:t>Coffee break [30 min]</a:t>
            </a:r>
            <a:endParaRPr/>
          </a:p>
          <a:p>
            <a:pPr indent="-222250" lvl="0" marL="177800" rtl="0" algn="l">
              <a:spcBef>
                <a:spcPts val="800"/>
              </a:spcBef>
              <a:spcAft>
                <a:spcPts val="0"/>
              </a:spcAft>
              <a:buSzPts val="2100"/>
              <a:buChar char="•"/>
            </a:pPr>
            <a:r>
              <a:rPr lang="en"/>
              <a:t>Deep Learning for Brain Decoding [1 hour 30 min]</a:t>
            </a:r>
            <a:endParaRPr/>
          </a:p>
          <a:p>
            <a:pPr indent="-171450" lvl="0" marL="177800" rtl="0" algn="l">
              <a:lnSpc>
                <a:spcPct val="90000"/>
              </a:lnSpc>
              <a:spcBef>
                <a:spcPts val="800"/>
              </a:spcBef>
              <a:spcAft>
                <a:spcPts val="0"/>
              </a:spcAft>
              <a:buClr>
                <a:schemeClr val="dk1"/>
              </a:buClr>
              <a:buSzPts val="2100"/>
              <a:buChar char="•"/>
            </a:pPr>
            <a:r>
              <a:rPr lang="en"/>
              <a:t>Lunch break [1 hour 15 min]</a:t>
            </a:r>
            <a:endParaRPr/>
          </a:p>
          <a:p>
            <a:pPr indent="-222250" lvl="0" marL="177800" rtl="0" algn="l">
              <a:spcBef>
                <a:spcPts val="800"/>
              </a:spcBef>
              <a:spcAft>
                <a:spcPts val="0"/>
              </a:spcAft>
              <a:buClr>
                <a:srgbClr val="FF0000"/>
              </a:buClr>
              <a:buSzPts val="2100"/>
              <a:buChar char="•"/>
            </a:pPr>
            <a:r>
              <a:rPr b="1" lang="en">
                <a:solidFill>
                  <a:srgbClr val="FF0000"/>
                </a:solidFill>
              </a:rPr>
              <a:t>Deep Learning for Brain Encoding [1 hour 30 min]</a:t>
            </a:r>
            <a:endParaRPr b="1">
              <a:solidFill>
                <a:srgbClr val="FF0000"/>
              </a:solidFill>
            </a:endParaRPr>
          </a:p>
          <a:p>
            <a:pPr indent="-177800" lvl="1" marL="520700" rtl="0" algn="l">
              <a:spcBef>
                <a:spcPts val="400"/>
              </a:spcBef>
              <a:spcAft>
                <a:spcPts val="0"/>
              </a:spcAft>
              <a:buSzPts val="1400"/>
              <a:buChar char="•"/>
            </a:pPr>
            <a:r>
              <a:rPr lang="en"/>
              <a:t>Classic findings &amp; common approaches</a:t>
            </a:r>
            <a:endParaRPr/>
          </a:p>
          <a:p>
            <a:pPr indent="-177800" lvl="1" marL="520700" rtl="0" algn="l">
              <a:spcBef>
                <a:spcPts val="400"/>
              </a:spcBef>
              <a:spcAft>
                <a:spcPts val="0"/>
              </a:spcAft>
              <a:buSzPts val="1400"/>
              <a:buChar char="•"/>
            </a:pPr>
            <a:r>
              <a:rPr lang="en"/>
              <a:t>More recent findings utilizing deep learning</a:t>
            </a:r>
            <a:endParaRPr/>
          </a:p>
          <a:p>
            <a:pPr indent="-171450" lvl="0" marL="177800" rtl="0" algn="l">
              <a:lnSpc>
                <a:spcPct val="90000"/>
              </a:lnSpc>
              <a:spcBef>
                <a:spcPts val="800"/>
              </a:spcBef>
              <a:spcAft>
                <a:spcPts val="0"/>
              </a:spcAft>
              <a:buClr>
                <a:schemeClr val="dk1"/>
              </a:buClr>
              <a:buSzPts val="2100"/>
              <a:buChar char="•"/>
            </a:pPr>
            <a:r>
              <a:rPr lang="en"/>
              <a:t>Coffee break [30 min]</a:t>
            </a:r>
            <a:endParaRPr/>
          </a:p>
          <a:p>
            <a:pPr indent="-171450" lvl="0" marL="177800" rtl="0" algn="l">
              <a:lnSpc>
                <a:spcPct val="90000"/>
              </a:lnSpc>
              <a:spcBef>
                <a:spcPts val="800"/>
              </a:spcBef>
              <a:spcAft>
                <a:spcPts val="0"/>
              </a:spcAft>
              <a:buSzPts val="2100"/>
              <a:buChar char="•"/>
            </a:pPr>
            <a:r>
              <a:rPr lang="en"/>
              <a:t>Advanced Methods [1 hour 15 min]</a:t>
            </a:r>
            <a:endParaRPr/>
          </a:p>
          <a:p>
            <a:pPr indent="-171450" lvl="0" marL="177800" rtl="0" algn="l">
              <a:lnSpc>
                <a:spcPct val="90000"/>
              </a:lnSpc>
              <a:spcBef>
                <a:spcPts val="800"/>
              </a:spcBef>
              <a:spcAft>
                <a:spcPts val="0"/>
              </a:spcAft>
              <a:buClr>
                <a:schemeClr val="dk1"/>
              </a:buClr>
              <a:buSzPts val="2100"/>
              <a:buChar char="•"/>
            </a:pPr>
            <a:r>
              <a:rPr lang="en"/>
              <a:t>Summary and Future Trends [15 min]</a:t>
            </a:r>
            <a:endParaRPr/>
          </a:p>
          <a:p>
            <a:pPr indent="-38100" lvl="0" marL="177800" rtl="0" algn="l">
              <a:lnSpc>
                <a:spcPct val="90000"/>
              </a:lnSpc>
              <a:spcBef>
                <a:spcPts val="800"/>
              </a:spcBef>
              <a:spcAft>
                <a:spcPts val="0"/>
              </a:spcAft>
              <a:buClr>
                <a:schemeClr val="dk1"/>
              </a:buClr>
              <a:buSzPts val="2100"/>
              <a:buNone/>
            </a:pPr>
            <a:r>
              <a:t/>
            </a:r>
            <a:endParaRPr/>
          </a:p>
        </p:txBody>
      </p:sp>
      <p:sp>
        <p:nvSpPr>
          <p:cNvPr id="799" name="Google Shape;799;p72"/>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7"/>
          <p:cNvSpPr txBox="1"/>
          <p:nvPr>
            <p:ph type="title"/>
          </p:nvPr>
        </p:nvSpPr>
        <p:spPr>
          <a:xfrm>
            <a:off x="0" y="1"/>
            <a:ext cx="9144000" cy="7143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Mechanistic understanding of information processing in the brain: 4 big questions</a:t>
            </a:r>
            <a:endParaRPr/>
          </a:p>
        </p:txBody>
      </p:sp>
      <p:sp>
        <p:nvSpPr>
          <p:cNvPr id="209" name="Google Shape;209;p37"/>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10" name="Google Shape;210;p37"/>
          <p:cNvSpPr txBox="1"/>
          <p:nvPr/>
        </p:nvSpPr>
        <p:spPr>
          <a:xfrm>
            <a:off x="5894188" y="2682758"/>
            <a:ext cx="17313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2300">
                <a:solidFill>
                  <a:schemeClr val="dk1"/>
                </a:solidFill>
                <a:latin typeface="Calibri"/>
                <a:ea typeface="Calibri"/>
                <a:cs typeface="Calibri"/>
                <a:sym typeface="Calibri"/>
              </a:rPr>
              <a:t> How</a:t>
            </a:r>
            <a:endParaRPr sz="2300">
              <a:solidFill>
                <a:schemeClr val="dk1"/>
              </a:solidFill>
              <a:latin typeface="Calibri"/>
              <a:ea typeface="Calibri"/>
              <a:cs typeface="Calibri"/>
              <a:sym typeface="Calibri"/>
            </a:endParaRPr>
          </a:p>
        </p:txBody>
      </p:sp>
      <p:grpSp>
        <p:nvGrpSpPr>
          <p:cNvPr id="211" name="Google Shape;211;p37"/>
          <p:cNvGrpSpPr/>
          <p:nvPr/>
        </p:nvGrpSpPr>
        <p:grpSpPr>
          <a:xfrm>
            <a:off x="1630238" y="2668055"/>
            <a:ext cx="2443839" cy="1463749"/>
            <a:chOff x="1630238" y="1189075"/>
            <a:chExt cx="2443839" cy="1463749"/>
          </a:xfrm>
        </p:grpSpPr>
        <p:pic>
          <p:nvPicPr>
            <p:cNvPr id="212" name="Google Shape;212;p37"/>
            <p:cNvPicPr preferRelativeResize="0"/>
            <p:nvPr/>
          </p:nvPicPr>
          <p:blipFill rotWithShape="1">
            <a:blip r:embed="rId3">
              <a:alphaModFix/>
            </a:blip>
            <a:srcRect b="65931" l="18139" r="16351" t="3304"/>
            <a:stretch/>
          </p:blipFill>
          <p:spPr>
            <a:xfrm>
              <a:off x="1630238" y="1688975"/>
              <a:ext cx="2443839" cy="963848"/>
            </a:xfrm>
            <a:prstGeom prst="rect">
              <a:avLst/>
            </a:prstGeom>
            <a:noFill/>
            <a:ln>
              <a:noFill/>
            </a:ln>
          </p:spPr>
        </p:pic>
        <p:sp>
          <p:nvSpPr>
            <p:cNvPr id="213" name="Google Shape;213;p37"/>
            <p:cNvSpPr txBox="1"/>
            <p:nvPr/>
          </p:nvSpPr>
          <p:spPr>
            <a:xfrm>
              <a:off x="2388438" y="1189075"/>
              <a:ext cx="1308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Calibri"/>
                  <a:ea typeface="Calibri"/>
                  <a:cs typeface="Calibri"/>
                  <a:sym typeface="Calibri"/>
                </a:rPr>
                <a:t>Where</a:t>
              </a:r>
              <a:endParaRPr sz="2300">
                <a:latin typeface="Calibri"/>
                <a:ea typeface="Calibri"/>
                <a:cs typeface="Calibri"/>
                <a:sym typeface="Calibri"/>
              </a:endParaRPr>
            </a:p>
          </p:txBody>
        </p:sp>
      </p:grpSp>
      <p:grpSp>
        <p:nvGrpSpPr>
          <p:cNvPr id="214" name="Google Shape;214;p37"/>
          <p:cNvGrpSpPr/>
          <p:nvPr/>
        </p:nvGrpSpPr>
        <p:grpSpPr>
          <a:xfrm>
            <a:off x="4866126" y="1036675"/>
            <a:ext cx="2536997" cy="1708499"/>
            <a:chOff x="4866126" y="1189075"/>
            <a:chExt cx="2536997" cy="1708499"/>
          </a:xfrm>
        </p:grpSpPr>
        <p:pic>
          <p:nvPicPr>
            <p:cNvPr id="215" name="Google Shape;215;p37"/>
            <p:cNvPicPr preferRelativeResize="0"/>
            <p:nvPr/>
          </p:nvPicPr>
          <p:blipFill rotWithShape="1">
            <a:blip r:embed="rId4">
              <a:alphaModFix/>
            </a:blip>
            <a:srcRect b="50616" l="64973" r="0" t="13637"/>
            <a:stretch/>
          </p:blipFill>
          <p:spPr>
            <a:xfrm>
              <a:off x="4866126" y="1693244"/>
              <a:ext cx="1365103" cy="883110"/>
            </a:xfrm>
            <a:prstGeom prst="rect">
              <a:avLst/>
            </a:prstGeom>
            <a:noFill/>
            <a:ln>
              <a:noFill/>
            </a:ln>
          </p:spPr>
        </p:pic>
        <p:pic>
          <p:nvPicPr>
            <p:cNvPr id="216" name="Google Shape;216;p37"/>
            <p:cNvPicPr preferRelativeResize="0"/>
            <p:nvPr/>
          </p:nvPicPr>
          <p:blipFill rotWithShape="1">
            <a:blip r:embed="rId4">
              <a:alphaModFix/>
            </a:blip>
            <a:srcRect b="0" l="64973" r="0" t="51078"/>
            <a:stretch/>
          </p:blipFill>
          <p:spPr>
            <a:xfrm>
              <a:off x="6038020" y="1688975"/>
              <a:ext cx="1365103" cy="1208599"/>
            </a:xfrm>
            <a:prstGeom prst="rect">
              <a:avLst/>
            </a:prstGeom>
            <a:noFill/>
            <a:ln>
              <a:noFill/>
            </a:ln>
          </p:spPr>
        </p:pic>
        <p:sp>
          <p:nvSpPr>
            <p:cNvPr id="217" name="Google Shape;217;p37"/>
            <p:cNvSpPr txBox="1"/>
            <p:nvPr/>
          </p:nvSpPr>
          <p:spPr>
            <a:xfrm>
              <a:off x="5725364" y="1189075"/>
              <a:ext cx="1200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Calibri"/>
                  <a:ea typeface="Calibri"/>
                  <a:cs typeface="Calibri"/>
                  <a:sym typeface="Calibri"/>
                </a:rPr>
                <a:t>When</a:t>
              </a:r>
              <a:endParaRPr sz="2300">
                <a:latin typeface="Calibri"/>
                <a:ea typeface="Calibri"/>
                <a:cs typeface="Calibri"/>
                <a:sym typeface="Calibri"/>
              </a:endParaRPr>
            </a:p>
          </p:txBody>
        </p:sp>
      </p:grpSp>
      <p:grpSp>
        <p:nvGrpSpPr>
          <p:cNvPr id="218" name="Google Shape;218;p37"/>
          <p:cNvGrpSpPr/>
          <p:nvPr/>
        </p:nvGrpSpPr>
        <p:grpSpPr>
          <a:xfrm>
            <a:off x="2115300" y="1064688"/>
            <a:ext cx="1751261" cy="1404487"/>
            <a:chOff x="2114050" y="2998863"/>
            <a:chExt cx="1751261" cy="1404487"/>
          </a:xfrm>
        </p:grpSpPr>
        <p:pic>
          <p:nvPicPr>
            <p:cNvPr id="219" name="Google Shape;219;p37"/>
            <p:cNvPicPr preferRelativeResize="0"/>
            <p:nvPr/>
          </p:nvPicPr>
          <p:blipFill>
            <a:blip r:embed="rId5">
              <a:alphaModFix/>
            </a:blip>
            <a:stretch>
              <a:fillRect/>
            </a:stretch>
          </p:blipFill>
          <p:spPr>
            <a:xfrm>
              <a:off x="2114050" y="3537675"/>
              <a:ext cx="1365000" cy="865674"/>
            </a:xfrm>
            <a:prstGeom prst="rect">
              <a:avLst/>
            </a:prstGeom>
            <a:noFill/>
            <a:ln>
              <a:noFill/>
            </a:ln>
          </p:spPr>
        </p:pic>
        <p:sp>
          <p:nvSpPr>
            <p:cNvPr id="220" name="Google Shape;220;p37"/>
            <p:cNvSpPr txBox="1"/>
            <p:nvPr/>
          </p:nvSpPr>
          <p:spPr>
            <a:xfrm>
              <a:off x="2500311" y="2998863"/>
              <a:ext cx="1365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Calibri"/>
                  <a:ea typeface="Calibri"/>
                  <a:cs typeface="Calibri"/>
                  <a:sym typeface="Calibri"/>
                </a:rPr>
                <a:t>What</a:t>
              </a:r>
              <a:endParaRPr sz="2300">
                <a:latin typeface="Calibri"/>
                <a:ea typeface="Calibri"/>
                <a:cs typeface="Calibri"/>
                <a:sym typeface="Calibri"/>
              </a:endParaRPr>
            </a:p>
          </p:txBody>
        </p:sp>
      </p:grpSp>
      <p:grpSp>
        <p:nvGrpSpPr>
          <p:cNvPr id="221" name="Google Shape;221;p37"/>
          <p:cNvGrpSpPr/>
          <p:nvPr/>
        </p:nvGrpSpPr>
        <p:grpSpPr>
          <a:xfrm>
            <a:off x="5226700" y="3151200"/>
            <a:ext cx="2443825" cy="1146525"/>
            <a:chOff x="5226700" y="3456000"/>
            <a:chExt cx="2443825" cy="1146525"/>
          </a:xfrm>
        </p:grpSpPr>
        <p:pic>
          <p:nvPicPr>
            <p:cNvPr id="222" name="Google Shape;222;p37"/>
            <p:cNvPicPr preferRelativeResize="0"/>
            <p:nvPr/>
          </p:nvPicPr>
          <p:blipFill>
            <a:blip r:embed="rId6">
              <a:alphaModFix/>
            </a:blip>
            <a:stretch>
              <a:fillRect/>
            </a:stretch>
          </p:blipFill>
          <p:spPr>
            <a:xfrm>
              <a:off x="5226700" y="3526345"/>
              <a:ext cx="2443825" cy="1076180"/>
            </a:xfrm>
            <a:prstGeom prst="rect">
              <a:avLst/>
            </a:prstGeom>
            <a:noFill/>
            <a:ln>
              <a:noFill/>
            </a:ln>
          </p:spPr>
        </p:pic>
        <p:sp>
          <p:nvSpPr>
            <p:cNvPr id="223" name="Google Shape;223;p37"/>
            <p:cNvSpPr/>
            <p:nvPr/>
          </p:nvSpPr>
          <p:spPr>
            <a:xfrm>
              <a:off x="5706350" y="3456000"/>
              <a:ext cx="517800" cy="146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grpSp>
        <p:nvGrpSpPr>
          <p:cNvPr id="228" name="Google Shape;228;p38"/>
          <p:cNvGrpSpPr/>
          <p:nvPr/>
        </p:nvGrpSpPr>
        <p:grpSpPr>
          <a:xfrm>
            <a:off x="6836099" y="3298425"/>
            <a:ext cx="2193676" cy="915000"/>
            <a:chOff x="6759899" y="3298425"/>
            <a:chExt cx="2193676" cy="915000"/>
          </a:xfrm>
        </p:grpSpPr>
        <p:pic>
          <p:nvPicPr>
            <p:cNvPr id="229" name="Google Shape;229;p38"/>
            <p:cNvPicPr preferRelativeResize="0"/>
            <p:nvPr/>
          </p:nvPicPr>
          <p:blipFill>
            <a:blip r:embed="rId3">
              <a:alphaModFix/>
            </a:blip>
            <a:stretch>
              <a:fillRect/>
            </a:stretch>
          </p:blipFill>
          <p:spPr>
            <a:xfrm>
              <a:off x="6759899" y="3493525"/>
              <a:ext cx="720300" cy="719900"/>
            </a:xfrm>
            <a:prstGeom prst="rect">
              <a:avLst/>
            </a:prstGeom>
            <a:noFill/>
            <a:ln>
              <a:noFill/>
            </a:ln>
          </p:spPr>
        </p:pic>
        <p:sp>
          <p:nvSpPr>
            <p:cNvPr id="230" name="Google Shape;230;p38"/>
            <p:cNvSpPr txBox="1"/>
            <p:nvPr/>
          </p:nvSpPr>
          <p:spPr>
            <a:xfrm>
              <a:off x="7253175" y="3298425"/>
              <a:ext cx="17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stimulus properties</a:t>
              </a:r>
              <a:endParaRPr b="1">
                <a:latin typeface="Calibri"/>
                <a:ea typeface="Calibri"/>
                <a:cs typeface="Calibri"/>
                <a:sym typeface="Calibri"/>
              </a:endParaRPr>
            </a:p>
          </p:txBody>
        </p:sp>
      </p:grpSp>
      <p:sp>
        <p:nvSpPr>
          <p:cNvPr id="231" name="Google Shape;231;p38"/>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Encoding models have a causal interpretation</a:t>
            </a:r>
            <a:endParaRPr/>
          </a:p>
        </p:txBody>
      </p:sp>
      <p:sp>
        <p:nvSpPr>
          <p:cNvPr id="232" name="Google Shape;232;p38"/>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233" name="Google Shape;233;p38"/>
          <p:cNvGrpSpPr/>
          <p:nvPr/>
        </p:nvGrpSpPr>
        <p:grpSpPr>
          <a:xfrm>
            <a:off x="4919163" y="2458159"/>
            <a:ext cx="2638800" cy="546266"/>
            <a:chOff x="5312650" y="3001734"/>
            <a:chExt cx="2638800" cy="546266"/>
          </a:xfrm>
        </p:grpSpPr>
        <p:grpSp>
          <p:nvGrpSpPr>
            <p:cNvPr id="234" name="Google Shape;234;p38"/>
            <p:cNvGrpSpPr/>
            <p:nvPr/>
          </p:nvGrpSpPr>
          <p:grpSpPr>
            <a:xfrm>
              <a:off x="6420550" y="3001734"/>
              <a:ext cx="1530900" cy="546266"/>
              <a:chOff x="6080325" y="3807771"/>
              <a:chExt cx="1530900" cy="546266"/>
            </a:xfrm>
          </p:grpSpPr>
          <p:sp>
            <p:nvSpPr>
              <p:cNvPr id="235" name="Google Shape;235;p38"/>
              <p:cNvSpPr txBox="1"/>
              <p:nvPr/>
            </p:nvSpPr>
            <p:spPr>
              <a:xfrm>
                <a:off x="6080325" y="3953838"/>
                <a:ext cx="153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corr(                  )</a:t>
                </a:r>
                <a:endParaRPr>
                  <a:latin typeface="Montserrat"/>
                  <a:ea typeface="Montserrat"/>
                  <a:cs typeface="Montserrat"/>
                  <a:sym typeface="Montserrat"/>
                </a:endParaRPr>
              </a:p>
            </p:txBody>
          </p:sp>
          <p:grpSp>
            <p:nvGrpSpPr>
              <p:cNvPr id="236" name="Google Shape;236;p38"/>
              <p:cNvGrpSpPr/>
              <p:nvPr/>
            </p:nvGrpSpPr>
            <p:grpSpPr>
              <a:xfrm>
                <a:off x="6542508" y="3807771"/>
                <a:ext cx="1068600" cy="542478"/>
                <a:chOff x="6491250" y="4010447"/>
                <a:chExt cx="1068600" cy="542478"/>
              </a:xfrm>
            </p:grpSpPr>
            <p:sp>
              <p:nvSpPr>
                <p:cNvPr id="237" name="Google Shape;237;p38"/>
                <p:cNvSpPr txBox="1"/>
                <p:nvPr/>
              </p:nvSpPr>
              <p:spPr>
                <a:xfrm>
                  <a:off x="6491250" y="4152725"/>
                  <a:ext cx="106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Y</a:t>
                  </a:r>
                  <a:r>
                    <a:rPr baseline="-25000" lang="en">
                      <a:latin typeface="Montserrat"/>
                      <a:ea typeface="Montserrat"/>
                      <a:cs typeface="Montserrat"/>
                      <a:sym typeface="Montserrat"/>
                    </a:rPr>
                    <a:t>test</a:t>
                  </a:r>
                  <a:r>
                    <a:rPr lang="en">
                      <a:latin typeface="Montserrat"/>
                      <a:ea typeface="Montserrat"/>
                      <a:cs typeface="Montserrat"/>
                      <a:sym typeface="Montserrat"/>
                    </a:rPr>
                    <a:t>, </a:t>
                  </a:r>
                  <a:r>
                    <a:rPr lang="en">
                      <a:solidFill>
                        <a:schemeClr val="dk1"/>
                      </a:solidFill>
                      <a:latin typeface="Montserrat"/>
                      <a:ea typeface="Montserrat"/>
                      <a:cs typeface="Montserrat"/>
                      <a:sym typeface="Montserrat"/>
                    </a:rPr>
                    <a:t>Y</a:t>
                  </a:r>
                  <a:r>
                    <a:rPr baseline="-25000" lang="en">
                      <a:solidFill>
                        <a:schemeClr val="dk1"/>
                      </a:solidFill>
                      <a:latin typeface="Montserrat"/>
                      <a:ea typeface="Montserrat"/>
                      <a:cs typeface="Montserrat"/>
                      <a:sym typeface="Montserrat"/>
                    </a:rPr>
                    <a:t>test</a:t>
                  </a:r>
                  <a:endParaRPr>
                    <a:latin typeface="Montserrat"/>
                    <a:ea typeface="Montserrat"/>
                    <a:cs typeface="Montserrat"/>
                    <a:sym typeface="Montserrat"/>
                  </a:endParaRPr>
                </a:p>
              </p:txBody>
            </p:sp>
            <p:sp>
              <p:nvSpPr>
                <p:cNvPr id="238" name="Google Shape;238;p38"/>
                <p:cNvSpPr txBox="1"/>
                <p:nvPr/>
              </p:nvSpPr>
              <p:spPr>
                <a:xfrm>
                  <a:off x="6894376" y="4010447"/>
                  <a:ext cx="42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p:txBody>
            </p:sp>
          </p:grpSp>
        </p:grpSp>
        <p:sp>
          <p:nvSpPr>
            <p:cNvPr id="239" name="Google Shape;239;p38"/>
            <p:cNvSpPr txBox="1"/>
            <p:nvPr/>
          </p:nvSpPr>
          <p:spPr>
            <a:xfrm>
              <a:off x="5312650" y="3147471"/>
              <a:ext cx="10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Evaluate:</a:t>
              </a:r>
              <a:endParaRPr>
                <a:latin typeface="Calibri"/>
                <a:ea typeface="Calibri"/>
                <a:cs typeface="Calibri"/>
                <a:sym typeface="Calibri"/>
              </a:endParaRPr>
            </a:p>
          </p:txBody>
        </p:sp>
      </p:grpSp>
      <p:grpSp>
        <p:nvGrpSpPr>
          <p:cNvPr id="240" name="Google Shape;240;p38"/>
          <p:cNvGrpSpPr/>
          <p:nvPr/>
        </p:nvGrpSpPr>
        <p:grpSpPr>
          <a:xfrm>
            <a:off x="328170" y="1098225"/>
            <a:ext cx="4078755" cy="2078400"/>
            <a:chOff x="328170" y="1098225"/>
            <a:chExt cx="4078755" cy="2078400"/>
          </a:xfrm>
        </p:grpSpPr>
        <p:pic>
          <p:nvPicPr>
            <p:cNvPr id="241" name="Google Shape;241;p38"/>
            <p:cNvPicPr preferRelativeResize="0"/>
            <p:nvPr/>
          </p:nvPicPr>
          <p:blipFill rotWithShape="1">
            <a:blip r:embed="rId4">
              <a:alphaModFix/>
            </a:blip>
            <a:srcRect b="19152" l="0" r="0" t="15987"/>
            <a:stretch/>
          </p:blipFill>
          <p:spPr>
            <a:xfrm>
              <a:off x="328170" y="2255214"/>
              <a:ext cx="584100" cy="372074"/>
            </a:xfrm>
            <a:prstGeom prst="rect">
              <a:avLst/>
            </a:prstGeom>
            <a:noFill/>
            <a:ln>
              <a:noFill/>
            </a:ln>
          </p:spPr>
        </p:pic>
        <p:sp>
          <p:nvSpPr>
            <p:cNvPr id="242" name="Google Shape;242;p38"/>
            <p:cNvSpPr/>
            <p:nvPr/>
          </p:nvSpPr>
          <p:spPr>
            <a:xfrm>
              <a:off x="328175" y="1098225"/>
              <a:ext cx="2358900" cy="2078400"/>
            </a:xfrm>
            <a:prstGeom prst="roundRect">
              <a:avLst>
                <a:gd fmla="val 1074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38"/>
            <p:cNvPicPr preferRelativeResize="0"/>
            <p:nvPr/>
          </p:nvPicPr>
          <p:blipFill rotWithShape="1">
            <a:blip r:embed="rId5">
              <a:alphaModFix/>
            </a:blip>
            <a:srcRect b="0" l="0" r="5598" t="0"/>
            <a:stretch/>
          </p:blipFill>
          <p:spPr>
            <a:xfrm>
              <a:off x="1138125" y="1282275"/>
              <a:ext cx="1187050" cy="804450"/>
            </a:xfrm>
            <a:prstGeom prst="rect">
              <a:avLst/>
            </a:prstGeom>
            <a:noFill/>
            <a:ln>
              <a:noFill/>
            </a:ln>
          </p:spPr>
        </p:pic>
        <p:sp>
          <p:nvSpPr>
            <p:cNvPr id="244" name="Google Shape;244;p38"/>
            <p:cNvSpPr txBox="1"/>
            <p:nvPr/>
          </p:nvSpPr>
          <p:spPr>
            <a:xfrm>
              <a:off x="852275" y="2179025"/>
              <a:ext cx="1834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t>“The problem is when the capsule moves from an elliptical orbit to a parabolic orbit.”</a:t>
              </a:r>
              <a:endParaRPr i="1" sz="1200"/>
            </a:p>
          </p:txBody>
        </p:sp>
        <p:pic>
          <p:nvPicPr>
            <p:cNvPr id="245" name="Google Shape;245;p38"/>
            <p:cNvPicPr preferRelativeResize="0"/>
            <p:nvPr/>
          </p:nvPicPr>
          <p:blipFill>
            <a:blip r:embed="rId6">
              <a:alphaModFix/>
            </a:blip>
            <a:stretch>
              <a:fillRect/>
            </a:stretch>
          </p:blipFill>
          <p:spPr>
            <a:xfrm>
              <a:off x="456118" y="1199894"/>
              <a:ext cx="421499" cy="421499"/>
            </a:xfrm>
            <a:prstGeom prst="rect">
              <a:avLst/>
            </a:prstGeom>
            <a:noFill/>
            <a:ln>
              <a:noFill/>
            </a:ln>
          </p:spPr>
        </p:pic>
        <p:cxnSp>
          <p:nvCxnSpPr>
            <p:cNvPr id="246" name="Google Shape;246;p38"/>
            <p:cNvCxnSpPr/>
            <p:nvPr/>
          </p:nvCxnSpPr>
          <p:spPr>
            <a:xfrm>
              <a:off x="2863393" y="2096150"/>
              <a:ext cx="597300" cy="0"/>
            </a:xfrm>
            <a:prstGeom prst="straightConnector1">
              <a:avLst/>
            </a:prstGeom>
            <a:noFill/>
            <a:ln cap="flat" cmpd="sng" w="38100">
              <a:solidFill>
                <a:schemeClr val="dk2"/>
              </a:solidFill>
              <a:prstDash val="solid"/>
              <a:round/>
              <a:headEnd len="med" w="med" type="none"/>
              <a:tailEnd len="med" w="med" type="triangle"/>
            </a:ln>
          </p:spPr>
        </p:cxnSp>
        <p:grpSp>
          <p:nvGrpSpPr>
            <p:cNvPr id="247" name="Google Shape;247;p38"/>
            <p:cNvGrpSpPr/>
            <p:nvPr/>
          </p:nvGrpSpPr>
          <p:grpSpPr>
            <a:xfrm>
              <a:off x="3528625" y="1778475"/>
              <a:ext cx="878300" cy="719900"/>
              <a:chOff x="3782725" y="2312050"/>
              <a:chExt cx="878300" cy="719900"/>
            </a:xfrm>
          </p:grpSpPr>
          <p:pic>
            <p:nvPicPr>
              <p:cNvPr id="248" name="Google Shape;248;p38"/>
              <p:cNvPicPr preferRelativeResize="0"/>
              <p:nvPr/>
            </p:nvPicPr>
            <p:blipFill rotWithShape="1">
              <a:blip r:embed="rId7">
                <a:alphaModFix/>
              </a:blip>
              <a:srcRect b="9352" l="62543" r="27799" t="67863"/>
              <a:stretch/>
            </p:blipFill>
            <p:spPr>
              <a:xfrm>
                <a:off x="3782725" y="2312050"/>
                <a:ext cx="878300" cy="719900"/>
              </a:xfrm>
              <a:prstGeom prst="rect">
                <a:avLst/>
              </a:prstGeom>
              <a:noFill/>
              <a:ln>
                <a:noFill/>
              </a:ln>
            </p:spPr>
          </p:pic>
          <p:sp>
            <p:nvSpPr>
              <p:cNvPr id="249" name="Google Shape;249;p38"/>
              <p:cNvSpPr/>
              <p:nvPr/>
            </p:nvSpPr>
            <p:spPr>
              <a:xfrm rot="1214296">
                <a:off x="4071676" y="2506752"/>
                <a:ext cx="63309" cy="76406"/>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8"/>
              <p:cNvSpPr/>
              <p:nvPr/>
            </p:nvSpPr>
            <p:spPr>
              <a:xfrm>
                <a:off x="4255325" y="2739023"/>
                <a:ext cx="60300" cy="60300"/>
              </a:xfrm>
              <a:prstGeom prst="rect">
                <a:avLst/>
              </a:prstGeom>
              <a:solidFill>
                <a:srgbClr val="00FF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1" name="Google Shape;251;p38"/>
          <p:cNvSpPr txBox="1"/>
          <p:nvPr/>
        </p:nvSpPr>
        <p:spPr>
          <a:xfrm>
            <a:off x="3244400" y="958825"/>
            <a:ext cx="3850500" cy="6156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Reveal which brain areas are affected by stimulus properties  </a:t>
            </a:r>
            <a:r>
              <a:rPr lang="en" sz="1100">
                <a:latin typeface="Calibri"/>
                <a:ea typeface="Calibri"/>
                <a:cs typeface="Calibri"/>
                <a:sym typeface="Calibri"/>
              </a:rPr>
              <a:t>[Weichwald et al. 2015]</a:t>
            </a:r>
            <a:endParaRPr sz="1100">
              <a:latin typeface="Calibri"/>
              <a:ea typeface="Calibri"/>
              <a:cs typeface="Calibri"/>
              <a:sym typeface="Calibri"/>
            </a:endParaRPr>
          </a:p>
        </p:txBody>
      </p:sp>
      <p:grpSp>
        <p:nvGrpSpPr>
          <p:cNvPr id="252" name="Google Shape;252;p38"/>
          <p:cNvGrpSpPr/>
          <p:nvPr/>
        </p:nvGrpSpPr>
        <p:grpSpPr>
          <a:xfrm>
            <a:off x="5139035" y="1270425"/>
            <a:ext cx="3415903" cy="1165100"/>
            <a:chOff x="5596235" y="1270425"/>
            <a:chExt cx="3415903" cy="1165100"/>
          </a:xfrm>
        </p:grpSpPr>
        <p:grpSp>
          <p:nvGrpSpPr>
            <p:cNvPr id="253" name="Google Shape;253;p38"/>
            <p:cNvGrpSpPr/>
            <p:nvPr/>
          </p:nvGrpSpPr>
          <p:grpSpPr>
            <a:xfrm>
              <a:off x="5596235" y="1270425"/>
              <a:ext cx="3415903" cy="1165100"/>
              <a:chOff x="5532522" y="1814000"/>
              <a:chExt cx="3415903" cy="1165100"/>
            </a:xfrm>
          </p:grpSpPr>
          <p:grpSp>
            <p:nvGrpSpPr>
              <p:cNvPr id="254" name="Google Shape;254;p38"/>
              <p:cNvGrpSpPr/>
              <p:nvPr/>
            </p:nvGrpSpPr>
            <p:grpSpPr>
              <a:xfrm>
                <a:off x="6438250" y="2259200"/>
                <a:ext cx="2245150" cy="719900"/>
                <a:chOff x="3312975" y="3483813"/>
                <a:chExt cx="2245150" cy="719900"/>
              </a:xfrm>
            </p:grpSpPr>
            <p:pic>
              <p:nvPicPr>
                <p:cNvPr id="255" name="Google Shape;255;p38"/>
                <p:cNvPicPr preferRelativeResize="0"/>
                <p:nvPr/>
              </p:nvPicPr>
              <p:blipFill rotWithShape="1">
                <a:blip r:embed="rId7">
                  <a:alphaModFix/>
                </a:blip>
                <a:srcRect b="9353" l="46230" r="37200" t="73121"/>
                <a:stretch/>
              </p:blipFill>
              <p:spPr>
                <a:xfrm>
                  <a:off x="3312975" y="3665034"/>
                  <a:ext cx="1357225" cy="498726"/>
                </a:xfrm>
                <a:prstGeom prst="rect">
                  <a:avLst/>
                </a:prstGeom>
                <a:noFill/>
                <a:ln>
                  <a:noFill/>
                </a:ln>
              </p:spPr>
            </p:pic>
            <p:grpSp>
              <p:nvGrpSpPr>
                <p:cNvPr id="256" name="Google Shape;256;p38"/>
                <p:cNvGrpSpPr/>
                <p:nvPr/>
              </p:nvGrpSpPr>
              <p:grpSpPr>
                <a:xfrm>
                  <a:off x="4679825" y="3483813"/>
                  <a:ext cx="878300" cy="719900"/>
                  <a:chOff x="2664900" y="3124413"/>
                  <a:chExt cx="878300" cy="719900"/>
                </a:xfrm>
              </p:grpSpPr>
              <p:pic>
                <p:nvPicPr>
                  <p:cNvPr id="257" name="Google Shape;257;p38"/>
                  <p:cNvPicPr preferRelativeResize="0"/>
                  <p:nvPr/>
                </p:nvPicPr>
                <p:blipFill rotWithShape="1">
                  <a:blip r:embed="rId7">
                    <a:alphaModFix/>
                  </a:blip>
                  <a:srcRect b="9352" l="62543" r="27799" t="67863"/>
                  <a:stretch/>
                </p:blipFill>
                <p:spPr>
                  <a:xfrm>
                    <a:off x="2664900" y="3124413"/>
                    <a:ext cx="878300" cy="719900"/>
                  </a:xfrm>
                  <a:prstGeom prst="rect">
                    <a:avLst/>
                  </a:prstGeom>
                  <a:noFill/>
                  <a:ln>
                    <a:noFill/>
                  </a:ln>
                </p:spPr>
              </p:pic>
              <p:sp>
                <p:nvSpPr>
                  <p:cNvPr id="258" name="Google Shape;258;p38"/>
                  <p:cNvSpPr/>
                  <p:nvPr/>
                </p:nvSpPr>
                <p:spPr>
                  <a:xfrm rot="1214296">
                    <a:off x="2956701" y="3314241"/>
                    <a:ext cx="63309" cy="76406"/>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8"/>
                  <p:cNvSpPr/>
                  <p:nvPr/>
                </p:nvSpPr>
                <p:spPr>
                  <a:xfrm>
                    <a:off x="3140350" y="3546513"/>
                    <a:ext cx="60300" cy="60300"/>
                  </a:xfrm>
                  <a:prstGeom prst="rect">
                    <a:avLst/>
                  </a:prstGeom>
                  <a:solidFill>
                    <a:srgbClr val="00FF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0" name="Google Shape;260;p38"/>
              <p:cNvSpPr txBox="1"/>
              <p:nvPr/>
            </p:nvSpPr>
            <p:spPr>
              <a:xfrm>
                <a:off x="8070025" y="1814000"/>
                <a:ext cx="8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y</a:t>
                </a:r>
                <a:r>
                  <a:rPr baseline="-25000" lang="en">
                    <a:latin typeface="Montserrat"/>
                    <a:ea typeface="Montserrat"/>
                    <a:cs typeface="Montserrat"/>
                    <a:sym typeface="Montserrat"/>
                  </a:rPr>
                  <a:t>train</a:t>
                </a:r>
                <a:endParaRPr baseline="-25000">
                  <a:latin typeface="Montserrat"/>
                  <a:ea typeface="Montserrat"/>
                  <a:cs typeface="Montserrat"/>
                  <a:sym typeface="Montserrat"/>
                </a:endParaRPr>
              </a:p>
            </p:txBody>
          </p:sp>
          <p:sp>
            <p:nvSpPr>
              <p:cNvPr id="261" name="Google Shape;261;p38"/>
              <p:cNvSpPr txBox="1"/>
              <p:nvPr/>
            </p:nvSpPr>
            <p:spPr>
              <a:xfrm>
                <a:off x="5532522" y="2437750"/>
                <a:ext cx="66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Train:</a:t>
                </a:r>
                <a:endParaRPr>
                  <a:latin typeface="Calibri"/>
                  <a:ea typeface="Calibri"/>
                  <a:cs typeface="Calibri"/>
                  <a:sym typeface="Calibri"/>
                </a:endParaRPr>
              </a:p>
            </p:txBody>
          </p:sp>
        </p:grpSp>
        <p:sp>
          <p:nvSpPr>
            <p:cNvPr id="262" name="Google Shape;262;p38"/>
            <p:cNvSpPr/>
            <p:nvPr/>
          </p:nvSpPr>
          <p:spPr>
            <a:xfrm>
              <a:off x="6837225" y="1910775"/>
              <a:ext cx="720300" cy="33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8"/>
            <p:cNvSpPr txBox="1"/>
            <p:nvPr/>
          </p:nvSpPr>
          <p:spPr>
            <a:xfrm>
              <a:off x="6765825" y="1877625"/>
              <a:ext cx="92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&lt;0,1,...0&gt;</a:t>
              </a:r>
              <a:endParaRPr>
                <a:latin typeface="Montserrat"/>
                <a:ea typeface="Montserrat"/>
                <a:cs typeface="Montserrat"/>
                <a:sym typeface="Montserrat"/>
              </a:endParaRPr>
            </a:p>
          </p:txBody>
        </p:sp>
      </p:grpSp>
      <p:grpSp>
        <p:nvGrpSpPr>
          <p:cNvPr id="264" name="Google Shape;264;p38"/>
          <p:cNvGrpSpPr/>
          <p:nvPr/>
        </p:nvGrpSpPr>
        <p:grpSpPr>
          <a:xfrm>
            <a:off x="4854315" y="4247575"/>
            <a:ext cx="3480418" cy="618933"/>
            <a:chOff x="5311515" y="4247575"/>
            <a:chExt cx="3480418" cy="618933"/>
          </a:xfrm>
        </p:grpSpPr>
        <p:sp>
          <p:nvSpPr>
            <p:cNvPr id="265" name="Google Shape;265;p38"/>
            <p:cNvSpPr txBox="1"/>
            <p:nvPr/>
          </p:nvSpPr>
          <p:spPr>
            <a:xfrm>
              <a:off x="6779233" y="4250908"/>
              <a:ext cx="201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latent brain-relevant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stimulus properties</a:t>
              </a:r>
              <a:endParaRPr>
                <a:latin typeface="Calibri"/>
                <a:ea typeface="Calibri"/>
                <a:cs typeface="Calibri"/>
                <a:sym typeface="Calibri"/>
              </a:endParaRPr>
            </a:p>
          </p:txBody>
        </p:sp>
        <p:sp>
          <p:nvSpPr>
            <p:cNvPr id="266" name="Google Shape;266;p38"/>
            <p:cNvSpPr txBox="1"/>
            <p:nvPr/>
          </p:nvSpPr>
          <p:spPr>
            <a:xfrm>
              <a:off x="5311515" y="4247575"/>
              <a:ext cx="19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  hypothesis    for</a:t>
              </a:r>
              <a:endParaRPr>
                <a:latin typeface="Calibri"/>
                <a:ea typeface="Calibri"/>
                <a:cs typeface="Calibri"/>
                <a:sym typeface="Calibri"/>
              </a:endParaRPr>
            </a:p>
          </p:txBody>
        </p:sp>
      </p:grpSp>
      <p:sp>
        <p:nvSpPr>
          <p:cNvPr id="267" name="Google Shape;267;p38"/>
          <p:cNvSpPr txBox="1"/>
          <p:nvPr/>
        </p:nvSpPr>
        <p:spPr>
          <a:xfrm>
            <a:off x="7197975" y="3653375"/>
            <a:ext cx="183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stim. representation</a:t>
            </a:r>
            <a:endParaRPr b="1">
              <a:latin typeface="Calibri"/>
              <a:ea typeface="Calibri"/>
              <a:cs typeface="Calibri"/>
              <a:sym typeface="Calibri"/>
            </a:endParaRPr>
          </a:p>
        </p:txBody>
      </p:sp>
      <p:grpSp>
        <p:nvGrpSpPr>
          <p:cNvPr id="268" name="Google Shape;268;p38"/>
          <p:cNvGrpSpPr/>
          <p:nvPr/>
        </p:nvGrpSpPr>
        <p:grpSpPr>
          <a:xfrm>
            <a:off x="1668925" y="3045375"/>
            <a:ext cx="3538300" cy="1602400"/>
            <a:chOff x="1668925" y="3045375"/>
            <a:chExt cx="3538300" cy="1602400"/>
          </a:xfrm>
        </p:grpSpPr>
        <p:sp>
          <p:nvSpPr>
            <p:cNvPr id="269" name="Google Shape;269;p38"/>
            <p:cNvSpPr txBox="1"/>
            <p:nvPr/>
          </p:nvSpPr>
          <p:spPr>
            <a:xfrm>
              <a:off x="2848325" y="4247575"/>
              <a:ext cx="235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stimulus representation     </a:t>
              </a:r>
              <a:endParaRPr>
                <a:latin typeface="Calibri"/>
                <a:ea typeface="Calibri"/>
                <a:cs typeface="Calibri"/>
                <a:sym typeface="Calibri"/>
              </a:endParaRPr>
            </a:p>
          </p:txBody>
        </p:sp>
        <p:grpSp>
          <p:nvGrpSpPr>
            <p:cNvPr id="270" name="Google Shape;270;p38"/>
            <p:cNvGrpSpPr/>
            <p:nvPr/>
          </p:nvGrpSpPr>
          <p:grpSpPr>
            <a:xfrm>
              <a:off x="1668925" y="3045375"/>
              <a:ext cx="3290850" cy="1122575"/>
              <a:chOff x="1668925" y="3045375"/>
              <a:chExt cx="3290850" cy="1122575"/>
            </a:xfrm>
          </p:grpSpPr>
          <p:grpSp>
            <p:nvGrpSpPr>
              <p:cNvPr id="271" name="Google Shape;271;p38"/>
              <p:cNvGrpSpPr/>
              <p:nvPr/>
            </p:nvGrpSpPr>
            <p:grpSpPr>
              <a:xfrm>
                <a:off x="1668925" y="3045375"/>
                <a:ext cx="3250250" cy="1122575"/>
                <a:chOff x="2126125" y="3045375"/>
                <a:chExt cx="3250250" cy="1122575"/>
              </a:xfrm>
            </p:grpSpPr>
            <p:sp>
              <p:nvSpPr>
                <p:cNvPr id="272" name="Google Shape;272;p38"/>
                <p:cNvSpPr/>
                <p:nvPr/>
              </p:nvSpPr>
              <p:spPr>
                <a:xfrm>
                  <a:off x="2126125" y="3045375"/>
                  <a:ext cx="1610608" cy="923453"/>
                </a:xfrm>
                <a:custGeom>
                  <a:rect b="b" l="l" r="r" t="t"/>
                  <a:pathLst>
                    <a:path extrusionOk="0" h="45118" w="63466">
                      <a:moveTo>
                        <a:pt x="63466" y="45118"/>
                      </a:moveTo>
                      <a:cubicBezTo>
                        <a:pt x="53792" y="43428"/>
                        <a:pt x="15644" y="42499"/>
                        <a:pt x="5421" y="34979"/>
                      </a:cubicBezTo>
                      <a:cubicBezTo>
                        <a:pt x="-4802" y="27459"/>
                        <a:pt x="2675" y="5830"/>
                        <a:pt x="2126" y="0"/>
                      </a:cubicBezTo>
                    </a:path>
                  </a:pathLst>
                </a:custGeom>
                <a:noFill/>
                <a:ln cap="flat" cmpd="sng" w="28575">
                  <a:solidFill>
                    <a:schemeClr val="dk2"/>
                  </a:solidFill>
                  <a:prstDash val="solid"/>
                  <a:round/>
                  <a:headEnd len="med" w="med" type="triangle"/>
                  <a:tailEnd len="med" w="med" type="none"/>
                </a:ln>
              </p:spPr>
            </p:sp>
            <p:sp>
              <p:nvSpPr>
                <p:cNvPr id="273" name="Google Shape;273;p38"/>
                <p:cNvSpPr txBox="1"/>
                <p:nvPr/>
              </p:nvSpPr>
              <p:spPr>
                <a:xfrm>
                  <a:off x="3765675" y="3767750"/>
                  <a:ext cx="161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&lt;0, 1, … 0&gt;</a:t>
                  </a:r>
                  <a:endParaRPr>
                    <a:latin typeface="Calibri"/>
                    <a:ea typeface="Calibri"/>
                    <a:cs typeface="Calibri"/>
                    <a:sym typeface="Calibri"/>
                  </a:endParaRPr>
                </a:p>
              </p:txBody>
            </p:sp>
          </p:grpSp>
          <p:sp>
            <p:nvSpPr>
              <p:cNvPr id="274" name="Google Shape;274;p38"/>
              <p:cNvSpPr txBox="1"/>
              <p:nvPr/>
            </p:nvSpPr>
            <p:spPr>
              <a:xfrm>
                <a:off x="2829175" y="3416225"/>
                <a:ext cx="213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   Part of Speech: Noun</a:t>
                </a:r>
                <a:endParaRPr>
                  <a:latin typeface="Calibri"/>
                  <a:ea typeface="Calibri"/>
                  <a:cs typeface="Calibri"/>
                  <a:sym typeface="Calibri"/>
                </a:endParaRPr>
              </a:p>
            </p:txBody>
          </p:sp>
        </p:grpSp>
      </p:grpSp>
      <p:sp>
        <p:nvSpPr>
          <p:cNvPr id="275" name="Google Shape;275;p38"/>
          <p:cNvSpPr/>
          <p:nvPr/>
        </p:nvSpPr>
        <p:spPr>
          <a:xfrm>
            <a:off x="6928250" y="3573425"/>
            <a:ext cx="536400" cy="5463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7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9"/>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Classic findings using encoding models</a:t>
            </a:r>
            <a:endParaRPr/>
          </a:p>
        </p:txBody>
      </p:sp>
      <p:sp>
        <p:nvSpPr>
          <p:cNvPr id="281" name="Google Shape;281;p39"/>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800"/>
              </a:spcBef>
              <a:spcAft>
                <a:spcPts val="0"/>
              </a:spcAft>
              <a:buClr>
                <a:schemeClr val="dk1"/>
              </a:buClr>
              <a:buSzPts val="2100"/>
              <a:buFont typeface="Calibri"/>
              <a:buChar char="•"/>
            </a:pPr>
            <a:r>
              <a:rPr lang="en"/>
              <a:t>Using representations of stimuli not from deep learning</a:t>
            </a:r>
            <a:endParaRPr/>
          </a:p>
          <a:p>
            <a:pPr indent="-171450" lvl="0" marL="177800" rtl="0" algn="l">
              <a:lnSpc>
                <a:spcPct val="90000"/>
              </a:lnSpc>
              <a:spcBef>
                <a:spcPts val="800"/>
              </a:spcBef>
              <a:spcAft>
                <a:spcPts val="0"/>
              </a:spcAft>
              <a:buClr>
                <a:schemeClr val="dk1"/>
              </a:buClr>
              <a:buSzPts val="2100"/>
              <a:buFont typeface="Calibri"/>
              <a:buChar char="•"/>
            </a:pPr>
            <a:r>
              <a:rPr lang="en"/>
              <a:t>Language: </a:t>
            </a:r>
            <a:endParaRPr/>
          </a:p>
          <a:p>
            <a:pPr indent="-222250" lvl="1" marL="520700" rtl="0" algn="l">
              <a:lnSpc>
                <a:spcPct val="90000"/>
              </a:lnSpc>
              <a:spcBef>
                <a:spcPts val="800"/>
              </a:spcBef>
              <a:spcAft>
                <a:spcPts val="0"/>
              </a:spcAft>
              <a:buClr>
                <a:schemeClr val="dk1"/>
              </a:buClr>
              <a:buSzPts val="2100"/>
              <a:buChar char="•"/>
            </a:pPr>
            <a:r>
              <a:rPr lang="en"/>
              <a:t>Mitchell et al. 2008, Science</a:t>
            </a:r>
            <a:endParaRPr/>
          </a:p>
          <a:p>
            <a:pPr indent="-171450" lvl="0" marL="177800" rtl="0" algn="l">
              <a:lnSpc>
                <a:spcPct val="90000"/>
              </a:lnSpc>
              <a:spcBef>
                <a:spcPts val="800"/>
              </a:spcBef>
              <a:spcAft>
                <a:spcPts val="0"/>
              </a:spcAft>
              <a:buClr>
                <a:schemeClr val="dk1"/>
              </a:buClr>
              <a:buSzPts val="2100"/>
              <a:buFont typeface="Calibri"/>
              <a:buChar char="•"/>
            </a:pPr>
            <a:r>
              <a:rPr lang="en"/>
              <a:t>Vision: </a:t>
            </a:r>
            <a:endParaRPr/>
          </a:p>
          <a:p>
            <a:pPr indent="-222250" lvl="1" marL="520700" rtl="0" algn="l">
              <a:lnSpc>
                <a:spcPct val="90000"/>
              </a:lnSpc>
              <a:spcBef>
                <a:spcPts val="800"/>
              </a:spcBef>
              <a:spcAft>
                <a:spcPts val="0"/>
              </a:spcAft>
              <a:buClr>
                <a:schemeClr val="dk1"/>
              </a:buClr>
              <a:buSzPts val="2100"/>
              <a:buChar char="•"/>
            </a:pPr>
            <a:r>
              <a:rPr lang="en"/>
              <a:t>Kay et al. 2008, Nature</a:t>
            </a:r>
            <a:endParaRPr/>
          </a:p>
          <a:p>
            <a:pPr indent="-222250" lvl="0" marL="177800" rtl="0" algn="l">
              <a:lnSpc>
                <a:spcPct val="90000"/>
              </a:lnSpc>
              <a:spcBef>
                <a:spcPts val="800"/>
              </a:spcBef>
              <a:spcAft>
                <a:spcPts val="0"/>
              </a:spcAft>
              <a:buSzPts val="2100"/>
              <a:buFont typeface="Calibri"/>
              <a:buChar char="•"/>
            </a:pPr>
            <a:r>
              <a:rPr lang="en"/>
              <a:t>Audio:</a:t>
            </a:r>
            <a:endParaRPr/>
          </a:p>
          <a:p>
            <a:pPr indent="-222250" lvl="1" marL="520700" rtl="0" algn="l">
              <a:lnSpc>
                <a:spcPct val="90000"/>
              </a:lnSpc>
              <a:spcBef>
                <a:spcPts val="800"/>
              </a:spcBef>
              <a:spcAft>
                <a:spcPts val="0"/>
              </a:spcAft>
              <a:buSzPts val="2100"/>
              <a:buChar char="•"/>
            </a:pPr>
            <a:r>
              <a:rPr lang="en"/>
              <a:t>Santoro et al. 2014, PLoS Comp Bio</a:t>
            </a:r>
            <a:endParaRPr/>
          </a:p>
          <a:p>
            <a:pPr indent="0" lvl="0" marL="177800" rtl="0" algn="l">
              <a:lnSpc>
                <a:spcPct val="90000"/>
              </a:lnSpc>
              <a:spcBef>
                <a:spcPts val="800"/>
              </a:spcBef>
              <a:spcAft>
                <a:spcPts val="0"/>
              </a:spcAft>
              <a:buNone/>
            </a:pPr>
            <a:r>
              <a:t/>
            </a:r>
            <a:endParaRPr/>
          </a:p>
          <a:p>
            <a:pPr indent="-38100" lvl="0" marL="177800" rtl="0" algn="l">
              <a:lnSpc>
                <a:spcPct val="90000"/>
              </a:lnSpc>
              <a:spcBef>
                <a:spcPts val="800"/>
              </a:spcBef>
              <a:spcAft>
                <a:spcPts val="0"/>
              </a:spcAft>
              <a:buClr>
                <a:schemeClr val="dk1"/>
              </a:buClr>
              <a:buSzPts val="2100"/>
              <a:buNone/>
            </a:pPr>
            <a:r>
              <a:t/>
            </a:r>
            <a:endParaRPr/>
          </a:p>
        </p:txBody>
      </p:sp>
      <p:sp>
        <p:nvSpPr>
          <p:cNvPr id="282" name="Google Shape;282;p39"/>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0"/>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Classic encoding model finding: Language</a:t>
            </a:r>
            <a:endParaRPr/>
          </a:p>
        </p:txBody>
      </p:sp>
      <p:sp>
        <p:nvSpPr>
          <p:cNvPr id="288" name="Google Shape;288;p40"/>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89" name="Google Shape;289;p40"/>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a:bodyPr>
          <a:lstStyle/>
          <a:p>
            <a:pPr indent="-196850" lvl="0" marL="177800" rtl="0" algn="l">
              <a:spcBef>
                <a:spcPts val="0"/>
              </a:spcBef>
              <a:spcAft>
                <a:spcPts val="0"/>
              </a:spcAft>
              <a:buSzPts val="1700"/>
              <a:buChar char="•"/>
            </a:pPr>
            <a:r>
              <a:rPr lang="en" sz="1700"/>
              <a:t>Stimuli: concrete nouns + line drawings</a:t>
            </a:r>
            <a:endParaRPr sz="1700"/>
          </a:p>
          <a:p>
            <a:pPr indent="-196850" lvl="0" marL="177800" rtl="0" algn="l">
              <a:spcBef>
                <a:spcPts val="1000"/>
              </a:spcBef>
              <a:spcAft>
                <a:spcPts val="0"/>
              </a:spcAft>
              <a:buSzPts val="1700"/>
              <a:buChar char="•"/>
            </a:pPr>
            <a:r>
              <a:rPr lang="en" sz="1700"/>
              <a:t>Stimulus representation: corpus co-occurrence counts with 25 sensory-motor verbs (e.g. see, hear, taste, smell)</a:t>
            </a:r>
            <a:endParaRPr sz="1700"/>
          </a:p>
          <a:p>
            <a:pPr indent="0" lvl="0" marL="0" rtl="0" algn="l">
              <a:spcBef>
                <a:spcPts val="1000"/>
              </a:spcBef>
              <a:spcAft>
                <a:spcPts val="0"/>
              </a:spcAft>
              <a:buNone/>
            </a:pPr>
            <a:r>
              <a:t/>
            </a:r>
            <a:endParaRPr sz="1700"/>
          </a:p>
          <a:p>
            <a:pPr indent="0" lvl="0" marL="863600" rtl="0" algn="l">
              <a:spcBef>
                <a:spcPts val="800"/>
              </a:spcBef>
              <a:spcAft>
                <a:spcPts val="0"/>
              </a:spcAft>
              <a:buNone/>
            </a:pPr>
            <a:r>
              <a:t/>
            </a:r>
            <a:endParaRPr sz="1700"/>
          </a:p>
          <a:p>
            <a:pPr indent="0" lvl="0" marL="0" rtl="0" algn="l">
              <a:lnSpc>
                <a:spcPct val="90000"/>
              </a:lnSpc>
              <a:spcBef>
                <a:spcPts val="0"/>
              </a:spcBef>
              <a:spcAft>
                <a:spcPts val="0"/>
              </a:spcAft>
              <a:buNone/>
            </a:pPr>
            <a:r>
              <a:t/>
            </a:r>
            <a:endParaRPr/>
          </a:p>
        </p:txBody>
      </p:sp>
      <p:sp>
        <p:nvSpPr>
          <p:cNvPr id="290" name="Google Shape;290;p40"/>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3"/>
              </a:rPr>
              <a:t>Mitchell, Tom M., Svetlana V. Shinkareva, Andrew Carlson, Kai-Min Chang, Vicente L. Malave, Robert A. Mason, and Marcel Adam Just. "Predicting human brain activity associated with the meanings of nouns." science 320, no. 5880 (2008): 1191-1195.</a:t>
            </a:r>
            <a:endParaRPr/>
          </a:p>
        </p:txBody>
      </p:sp>
      <p:grpSp>
        <p:nvGrpSpPr>
          <p:cNvPr id="291" name="Google Shape;291;p40"/>
          <p:cNvGrpSpPr/>
          <p:nvPr/>
        </p:nvGrpSpPr>
        <p:grpSpPr>
          <a:xfrm>
            <a:off x="603539" y="2043483"/>
            <a:ext cx="8244268" cy="2384096"/>
            <a:chOff x="603539" y="2043483"/>
            <a:chExt cx="8244268" cy="2384096"/>
          </a:xfrm>
        </p:grpSpPr>
        <p:sp>
          <p:nvSpPr>
            <p:cNvPr id="292" name="Google Shape;292;p40"/>
            <p:cNvSpPr txBox="1"/>
            <p:nvPr/>
          </p:nvSpPr>
          <p:spPr>
            <a:xfrm>
              <a:off x="603548" y="4088879"/>
              <a:ext cx="3335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[Barsalou, 1999; Barsalou, 2008; Pecher et al., 2005]</a:t>
              </a:r>
              <a:endParaRPr>
                <a:latin typeface="Calibri"/>
                <a:ea typeface="Calibri"/>
                <a:cs typeface="Calibri"/>
                <a:sym typeface="Calibri"/>
              </a:endParaRPr>
            </a:p>
          </p:txBody>
        </p:sp>
        <p:grpSp>
          <p:nvGrpSpPr>
            <p:cNvPr id="293" name="Google Shape;293;p40"/>
            <p:cNvGrpSpPr/>
            <p:nvPr/>
          </p:nvGrpSpPr>
          <p:grpSpPr>
            <a:xfrm>
              <a:off x="603539" y="2043483"/>
              <a:ext cx="8244268" cy="2156276"/>
              <a:chOff x="1010450" y="1391000"/>
              <a:chExt cx="8569925" cy="2394000"/>
            </a:xfrm>
          </p:grpSpPr>
          <p:pic>
            <p:nvPicPr>
              <p:cNvPr id="294" name="Google Shape;294;p40"/>
              <p:cNvPicPr preferRelativeResize="0"/>
              <p:nvPr/>
            </p:nvPicPr>
            <p:blipFill>
              <a:blip r:embed="rId4">
                <a:alphaModFix/>
              </a:blip>
              <a:stretch>
                <a:fillRect/>
              </a:stretch>
            </p:blipFill>
            <p:spPr>
              <a:xfrm>
                <a:off x="1010450" y="1438675"/>
                <a:ext cx="2824700" cy="1791400"/>
              </a:xfrm>
              <a:prstGeom prst="rect">
                <a:avLst/>
              </a:prstGeom>
              <a:noFill/>
              <a:ln>
                <a:noFill/>
              </a:ln>
            </p:spPr>
          </p:pic>
          <p:sp>
            <p:nvSpPr>
              <p:cNvPr id="295" name="Google Shape;295;p40"/>
              <p:cNvSpPr txBox="1"/>
              <p:nvPr/>
            </p:nvSpPr>
            <p:spPr>
              <a:xfrm>
                <a:off x="1104500" y="3230075"/>
                <a:ext cx="3259200" cy="5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alibri"/>
                    <a:ea typeface="Calibri"/>
                    <a:cs typeface="Calibri"/>
                    <a:sym typeface="Calibri"/>
                  </a:rPr>
                  <a:t>figure from Kemmerer, 2014; adapted from Thompson-Schill et al. 2006</a:t>
                </a:r>
                <a:endParaRPr sz="1000">
                  <a:latin typeface="Calibri"/>
                  <a:ea typeface="Calibri"/>
                  <a:cs typeface="Calibri"/>
                  <a:sym typeface="Calibri"/>
                </a:endParaRPr>
              </a:p>
            </p:txBody>
          </p:sp>
          <p:sp>
            <p:nvSpPr>
              <p:cNvPr id="296" name="Google Shape;296;p40"/>
              <p:cNvSpPr txBox="1"/>
              <p:nvPr/>
            </p:nvSpPr>
            <p:spPr>
              <a:xfrm>
                <a:off x="4423675" y="1391000"/>
                <a:ext cx="5156700" cy="239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Calibri"/>
                    <a:ea typeface="Calibri"/>
                    <a:cs typeface="Calibri"/>
                    <a:sym typeface="Calibri"/>
                  </a:rPr>
                  <a:t>Empirical evidence for distributed organization for attributes related to:</a:t>
                </a:r>
                <a:endParaRPr sz="1600">
                  <a:latin typeface="Calibri"/>
                  <a:ea typeface="Calibri"/>
                  <a:cs typeface="Calibri"/>
                  <a:sym typeface="Calibri"/>
                </a:endParaRPr>
              </a:p>
              <a:p>
                <a:pPr indent="-311150" lvl="0" marL="457200" rtl="0" algn="l">
                  <a:lnSpc>
                    <a:spcPct val="115000"/>
                  </a:lnSpc>
                  <a:spcBef>
                    <a:spcPts val="1000"/>
                  </a:spcBef>
                  <a:spcAft>
                    <a:spcPts val="0"/>
                  </a:spcAft>
                  <a:buSzPts val="1300"/>
                  <a:buFont typeface="Calibri"/>
                  <a:buChar char="●"/>
                </a:pPr>
                <a:r>
                  <a:rPr lang="en" sz="1300">
                    <a:latin typeface="Calibri"/>
                    <a:ea typeface="Calibri"/>
                    <a:cs typeface="Calibri"/>
                    <a:sym typeface="Calibri"/>
                  </a:rPr>
                  <a:t>audition [</a:t>
                </a:r>
                <a:r>
                  <a:rPr lang="en" sz="1300">
                    <a:solidFill>
                      <a:schemeClr val="dk1"/>
                    </a:solidFill>
                    <a:latin typeface="Calibri"/>
                    <a:ea typeface="Calibri"/>
                    <a:cs typeface="Calibri"/>
                    <a:sym typeface="Calibri"/>
                  </a:rPr>
                  <a:t>Kiefer et al., 2008]</a:t>
                </a:r>
                <a:endParaRPr sz="1300">
                  <a:solidFill>
                    <a:schemeClr val="dk1"/>
                  </a:solidFill>
                  <a:latin typeface="Calibri"/>
                  <a:ea typeface="Calibri"/>
                  <a:cs typeface="Calibri"/>
                  <a:sym typeface="Calibri"/>
                </a:endParaRPr>
              </a:p>
              <a:p>
                <a:pPr indent="-311150" lvl="0" marL="457200" rtl="0" algn="l">
                  <a:lnSpc>
                    <a:spcPct val="115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color [Simmons et al., 2007]</a:t>
                </a:r>
                <a:endParaRPr sz="1300">
                  <a:solidFill>
                    <a:schemeClr val="dk1"/>
                  </a:solidFill>
                  <a:latin typeface="Calibri"/>
                  <a:ea typeface="Calibri"/>
                  <a:cs typeface="Calibri"/>
                  <a:sym typeface="Calibri"/>
                </a:endParaRPr>
              </a:p>
              <a:p>
                <a:pPr indent="-311150" lvl="0" marL="457200" rtl="0" algn="l">
                  <a:lnSpc>
                    <a:spcPct val="115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shape [Chao et al., 1999]</a:t>
                </a:r>
                <a:endParaRPr sz="1300">
                  <a:solidFill>
                    <a:schemeClr val="dk1"/>
                  </a:solidFill>
                  <a:latin typeface="Calibri"/>
                  <a:ea typeface="Calibri"/>
                  <a:cs typeface="Calibri"/>
                  <a:sym typeface="Calibri"/>
                </a:endParaRPr>
              </a:p>
              <a:p>
                <a:pPr indent="-311150" lvl="0" marL="457200" rtl="0" algn="l">
                  <a:lnSpc>
                    <a:spcPct val="115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motion [Damasio et al., 1996]</a:t>
                </a:r>
                <a:endParaRPr sz="1300">
                  <a:solidFill>
                    <a:schemeClr val="dk1"/>
                  </a:solidFill>
                  <a:latin typeface="Calibri"/>
                  <a:ea typeface="Calibri"/>
                  <a:cs typeface="Calibri"/>
                  <a:sym typeface="Calibri"/>
                </a:endParaRPr>
              </a:p>
              <a:p>
                <a:pPr indent="-311150" lvl="0" marL="457200" rtl="0" algn="l">
                  <a:lnSpc>
                    <a:spcPct val="115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olfaction and taste [Goldberg, Perfetti, et al., 2006a; Goldberg, Perfetti, et al., 2006b]</a:t>
                </a:r>
                <a:endParaRPr sz="1300">
                  <a:solidFill>
                    <a:schemeClr val="dk1"/>
                  </a:solidFill>
                  <a:latin typeface="Calibri"/>
                  <a:ea typeface="Calibri"/>
                  <a:cs typeface="Calibri"/>
                  <a:sym typeface="Calibri"/>
                </a:endParaRPr>
              </a:p>
            </p:txBody>
          </p:sp>
        </p:grpSp>
      </p:grpSp>
      <p:grpSp>
        <p:nvGrpSpPr>
          <p:cNvPr id="297" name="Google Shape;297;p40"/>
          <p:cNvGrpSpPr/>
          <p:nvPr/>
        </p:nvGrpSpPr>
        <p:grpSpPr>
          <a:xfrm>
            <a:off x="4108401" y="767325"/>
            <a:ext cx="622386" cy="543533"/>
            <a:chOff x="587153" y="930031"/>
            <a:chExt cx="729900" cy="637500"/>
          </a:xfrm>
        </p:grpSpPr>
        <p:sp>
          <p:nvSpPr>
            <p:cNvPr id="298" name="Google Shape;298;p40"/>
            <p:cNvSpPr/>
            <p:nvPr/>
          </p:nvSpPr>
          <p:spPr>
            <a:xfrm>
              <a:off x="587153" y="930031"/>
              <a:ext cx="729900" cy="637500"/>
            </a:xfrm>
            <a:prstGeom prst="rect">
              <a:avLst/>
            </a:prstGeom>
            <a:solidFill>
              <a:srgbClr val="00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rPr lang="en">
                  <a:solidFill>
                    <a:schemeClr val="lt1"/>
                  </a:solidFill>
                </a:rPr>
                <a:t>bear</a:t>
              </a:r>
              <a:endParaRPr>
                <a:solidFill>
                  <a:schemeClr val="lt1"/>
                </a:solidFill>
              </a:endParaRPr>
            </a:p>
          </p:txBody>
        </p:sp>
        <p:pic>
          <p:nvPicPr>
            <p:cNvPr id="299" name="Google Shape;299;p40"/>
            <p:cNvPicPr preferRelativeResize="0"/>
            <p:nvPr/>
          </p:nvPicPr>
          <p:blipFill rotWithShape="1">
            <a:blip r:embed="rId5">
              <a:alphaModFix/>
            </a:blip>
            <a:srcRect b="49622" l="28314" r="57982" t="38656"/>
            <a:stretch/>
          </p:blipFill>
          <p:spPr>
            <a:xfrm>
              <a:off x="756720" y="1018451"/>
              <a:ext cx="464460" cy="24544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1"/>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Classic encoding model finding: Language</a:t>
            </a:r>
            <a:endParaRPr/>
          </a:p>
        </p:txBody>
      </p:sp>
      <p:sp>
        <p:nvSpPr>
          <p:cNvPr id="305" name="Google Shape;305;p41"/>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06" name="Google Shape;306;p41"/>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a:bodyPr>
          <a:lstStyle/>
          <a:p>
            <a:pPr indent="-196850" lvl="0" marL="177800" rtl="0" algn="l">
              <a:spcBef>
                <a:spcPts val="0"/>
              </a:spcBef>
              <a:spcAft>
                <a:spcPts val="0"/>
              </a:spcAft>
              <a:buSzPts val="1700"/>
              <a:buChar char="•"/>
            </a:pPr>
            <a:r>
              <a:rPr lang="en" sz="1700"/>
              <a:t>Stimuli: concrete nouns + line drawings</a:t>
            </a:r>
            <a:endParaRPr sz="1700"/>
          </a:p>
          <a:p>
            <a:pPr indent="-196850" lvl="0" marL="177800" rtl="0" algn="l">
              <a:spcBef>
                <a:spcPts val="1000"/>
              </a:spcBef>
              <a:spcAft>
                <a:spcPts val="0"/>
              </a:spcAft>
              <a:buSzPts val="1700"/>
              <a:buChar char="•"/>
            </a:pPr>
            <a:r>
              <a:rPr lang="en" sz="1700"/>
              <a:t>Stimulus representation: corpus co-occurrence counts with 25 sensory-motor verbs (e.g. see, hear, taste, smell)</a:t>
            </a:r>
            <a:endParaRPr sz="1700"/>
          </a:p>
          <a:p>
            <a:pPr indent="-196850" lvl="0" marL="177800" rtl="0" algn="l">
              <a:spcBef>
                <a:spcPts val="1000"/>
              </a:spcBef>
              <a:spcAft>
                <a:spcPts val="0"/>
              </a:spcAft>
              <a:buSzPts val="1700"/>
              <a:buChar char="•"/>
            </a:pPr>
            <a:r>
              <a:rPr lang="en" sz="1700"/>
              <a:t>Brain recording: fMRI</a:t>
            </a:r>
            <a:endParaRPr sz="1700"/>
          </a:p>
          <a:p>
            <a:pPr indent="0" lvl="0" marL="863600" rtl="0" algn="l">
              <a:spcBef>
                <a:spcPts val="800"/>
              </a:spcBef>
              <a:spcAft>
                <a:spcPts val="0"/>
              </a:spcAft>
              <a:buNone/>
            </a:pPr>
            <a:r>
              <a:t/>
            </a:r>
            <a:endParaRPr sz="1700"/>
          </a:p>
          <a:p>
            <a:pPr indent="0" lvl="0" marL="0" rtl="0" algn="l">
              <a:lnSpc>
                <a:spcPct val="90000"/>
              </a:lnSpc>
              <a:spcBef>
                <a:spcPts val="0"/>
              </a:spcBef>
              <a:spcAft>
                <a:spcPts val="0"/>
              </a:spcAft>
              <a:buNone/>
            </a:pPr>
            <a:r>
              <a:t/>
            </a:r>
            <a:endParaRPr/>
          </a:p>
        </p:txBody>
      </p:sp>
      <p:grpSp>
        <p:nvGrpSpPr>
          <p:cNvPr id="307" name="Google Shape;307;p41"/>
          <p:cNvGrpSpPr/>
          <p:nvPr/>
        </p:nvGrpSpPr>
        <p:grpSpPr>
          <a:xfrm>
            <a:off x="4108401" y="767325"/>
            <a:ext cx="622386" cy="543533"/>
            <a:chOff x="587153" y="930031"/>
            <a:chExt cx="729900" cy="637500"/>
          </a:xfrm>
        </p:grpSpPr>
        <p:sp>
          <p:nvSpPr>
            <p:cNvPr id="308" name="Google Shape;308;p41"/>
            <p:cNvSpPr/>
            <p:nvPr/>
          </p:nvSpPr>
          <p:spPr>
            <a:xfrm>
              <a:off x="587153" y="930031"/>
              <a:ext cx="729900" cy="637500"/>
            </a:xfrm>
            <a:prstGeom prst="rect">
              <a:avLst/>
            </a:prstGeom>
            <a:solidFill>
              <a:srgbClr val="00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rPr lang="en">
                  <a:solidFill>
                    <a:schemeClr val="lt1"/>
                  </a:solidFill>
                </a:rPr>
                <a:t>bear</a:t>
              </a:r>
              <a:endParaRPr>
                <a:solidFill>
                  <a:schemeClr val="lt1"/>
                </a:solidFill>
              </a:endParaRPr>
            </a:p>
          </p:txBody>
        </p:sp>
        <p:pic>
          <p:nvPicPr>
            <p:cNvPr id="309" name="Google Shape;309;p41"/>
            <p:cNvPicPr preferRelativeResize="0"/>
            <p:nvPr/>
          </p:nvPicPr>
          <p:blipFill rotWithShape="1">
            <a:blip r:embed="rId3">
              <a:alphaModFix/>
            </a:blip>
            <a:srcRect b="49622" l="28314" r="57982" t="38656"/>
            <a:stretch/>
          </p:blipFill>
          <p:spPr>
            <a:xfrm>
              <a:off x="756720" y="1018451"/>
              <a:ext cx="464460" cy="245441"/>
            </a:xfrm>
            <a:prstGeom prst="rect">
              <a:avLst/>
            </a:prstGeom>
            <a:noFill/>
            <a:ln>
              <a:noFill/>
            </a:ln>
          </p:spPr>
        </p:pic>
      </p:grpSp>
      <p:grpSp>
        <p:nvGrpSpPr>
          <p:cNvPr id="310" name="Google Shape;310;p41"/>
          <p:cNvGrpSpPr/>
          <p:nvPr/>
        </p:nvGrpSpPr>
        <p:grpSpPr>
          <a:xfrm>
            <a:off x="339838" y="2343154"/>
            <a:ext cx="3332130" cy="2130521"/>
            <a:chOff x="339838" y="2343154"/>
            <a:chExt cx="3332130" cy="2130521"/>
          </a:xfrm>
        </p:grpSpPr>
        <p:grpSp>
          <p:nvGrpSpPr>
            <p:cNvPr id="311" name="Google Shape;311;p41"/>
            <p:cNvGrpSpPr/>
            <p:nvPr/>
          </p:nvGrpSpPr>
          <p:grpSpPr>
            <a:xfrm>
              <a:off x="339838" y="2343154"/>
              <a:ext cx="3332130" cy="1494500"/>
              <a:chOff x="2397738" y="1738129"/>
              <a:chExt cx="3332130" cy="1494500"/>
            </a:xfrm>
          </p:grpSpPr>
          <p:pic>
            <p:nvPicPr>
              <p:cNvPr id="312" name="Google Shape;312;p41"/>
              <p:cNvPicPr preferRelativeResize="0"/>
              <p:nvPr/>
            </p:nvPicPr>
            <p:blipFill rotWithShape="1">
              <a:blip r:embed="rId4">
                <a:alphaModFix/>
              </a:blip>
              <a:srcRect b="18609" l="9647" r="62184" t="33612"/>
              <a:stretch/>
            </p:blipFill>
            <p:spPr>
              <a:xfrm>
                <a:off x="2597195" y="1738129"/>
                <a:ext cx="3132672" cy="1494500"/>
              </a:xfrm>
              <a:prstGeom prst="rect">
                <a:avLst/>
              </a:prstGeom>
              <a:noFill/>
              <a:ln>
                <a:noFill/>
              </a:ln>
            </p:spPr>
          </p:pic>
          <p:sp>
            <p:nvSpPr>
              <p:cNvPr id="313" name="Google Shape;313;p41"/>
              <p:cNvSpPr txBox="1"/>
              <p:nvPr/>
            </p:nvSpPr>
            <p:spPr>
              <a:xfrm>
                <a:off x="2397738" y="2210463"/>
                <a:ext cx="724800" cy="228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41"/>
            <p:cNvSpPr txBox="1"/>
            <p:nvPr/>
          </p:nvSpPr>
          <p:spPr>
            <a:xfrm>
              <a:off x="598400" y="3888675"/>
              <a:ext cx="2945700" cy="5850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Calibri"/>
                  <a:ea typeface="Calibri"/>
                  <a:cs typeface="Calibri"/>
                  <a:sym typeface="Calibri"/>
                </a:rPr>
                <a:t>Accurately predicts fMRI recordings for a novel word</a:t>
              </a:r>
              <a:endParaRPr sz="1300">
                <a:latin typeface="Calibri"/>
                <a:ea typeface="Calibri"/>
                <a:cs typeface="Calibri"/>
                <a:sym typeface="Calibri"/>
              </a:endParaRPr>
            </a:p>
          </p:txBody>
        </p:sp>
      </p:grpSp>
      <p:grpSp>
        <p:nvGrpSpPr>
          <p:cNvPr id="315" name="Google Shape;315;p41"/>
          <p:cNvGrpSpPr/>
          <p:nvPr/>
        </p:nvGrpSpPr>
        <p:grpSpPr>
          <a:xfrm>
            <a:off x="3892225" y="2190750"/>
            <a:ext cx="4781425" cy="2195200"/>
            <a:chOff x="3892225" y="2190750"/>
            <a:chExt cx="4781425" cy="2195200"/>
          </a:xfrm>
        </p:grpSpPr>
        <p:pic>
          <p:nvPicPr>
            <p:cNvPr id="316" name="Google Shape;316;p41"/>
            <p:cNvPicPr preferRelativeResize="0"/>
            <p:nvPr/>
          </p:nvPicPr>
          <p:blipFill>
            <a:blip r:embed="rId5">
              <a:alphaModFix/>
            </a:blip>
            <a:stretch>
              <a:fillRect/>
            </a:stretch>
          </p:blipFill>
          <p:spPr>
            <a:xfrm>
              <a:off x="3892225" y="2190750"/>
              <a:ext cx="2878875" cy="2195200"/>
            </a:xfrm>
            <a:prstGeom prst="rect">
              <a:avLst/>
            </a:prstGeom>
            <a:noFill/>
            <a:ln>
              <a:noFill/>
            </a:ln>
          </p:spPr>
        </p:pic>
        <p:sp>
          <p:nvSpPr>
            <p:cNvPr id="317" name="Google Shape;317;p41"/>
            <p:cNvSpPr txBox="1"/>
            <p:nvPr/>
          </p:nvSpPr>
          <p:spPr>
            <a:xfrm>
              <a:off x="6848150" y="2333725"/>
              <a:ext cx="1825500" cy="15855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Calibri"/>
                  <a:ea typeface="Calibri"/>
                  <a:cs typeface="Calibri"/>
                  <a:sym typeface="Calibri"/>
                </a:rPr>
                <a:t>Correspondences</a:t>
              </a:r>
              <a:endParaRPr sz="1300">
                <a:latin typeface="Calibri"/>
                <a:ea typeface="Calibri"/>
                <a:cs typeface="Calibri"/>
                <a:sym typeface="Calibri"/>
              </a:endParaRPr>
            </a:p>
            <a:p>
              <a:pPr indent="0" lvl="0" marL="0" rtl="0" algn="l">
                <a:spcBef>
                  <a:spcPts val="0"/>
                </a:spcBef>
                <a:spcAft>
                  <a:spcPts val="0"/>
                </a:spcAft>
                <a:buNone/>
              </a:pPr>
              <a:r>
                <a:rPr lang="en" sz="1300">
                  <a:latin typeface="Calibri"/>
                  <a:ea typeface="Calibri"/>
                  <a:cs typeface="Calibri"/>
                  <a:sym typeface="Calibri"/>
                </a:rPr>
                <a:t>between a semantic property (“push”) and the function of the cortical regions where the fMRI recordings are well predicted</a:t>
              </a:r>
              <a:endParaRPr sz="1300">
                <a:latin typeface="Calibri"/>
                <a:ea typeface="Calibri"/>
                <a:cs typeface="Calibri"/>
                <a:sym typeface="Calibri"/>
              </a:endParaRPr>
            </a:p>
          </p:txBody>
        </p:sp>
      </p:grpSp>
      <p:sp>
        <p:nvSpPr>
          <p:cNvPr id="318" name="Google Shape;318;p41"/>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6"/>
              </a:rPr>
              <a:t>Mitchell, Tom M., Svetlana V. Shinkareva, Andrew Carlson, Kai-Min Chang, Vicente L. Malave, Robert A. Mason, and Marcel Adam Just. "Predicting human brain activity associated with the meanings of nouns." science 320, no. 5880 (2008): 1191-1195.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2"/>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Classic encoding model finding: Vision</a:t>
            </a:r>
            <a:endParaRPr/>
          </a:p>
        </p:txBody>
      </p:sp>
      <p:sp>
        <p:nvSpPr>
          <p:cNvPr id="324" name="Google Shape;324;p42"/>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25" name="Google Shape;325;p42"/>
          <p:cNvSpPr txBox="1"/>
          <p:nvPr>
            <p:ph idx="4294967295" type="body"/>
          </p:nvPr>
        </p:nvSpPr>
        <p:spPr>
          <a:xfrm>
            <a:off x="256946" y="4615439"/>
            <a:ext cx="66894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b="0" i="0" lang="en" u="sng">
                <a:solidFill>
                  <a:srgbClr val="222222"/>
                </a:solidFill>
                <a:latin typeface="Arial"/>
                <a:ea typeface="Arial"/>
                <a:cs typeface="Arial"/>
                <a:sym typeface="Arial"/>
                <a:hlinkClick r:id="rId3">
                  <a:extLst>
                    <a:ext uri="{A12FA001-AC4F-418D-AE19-62706E023703}">
                      <ahyp:hlinkClr val="tx"/>
                    </a:ext>
                  </a:extLst>
                </a:hlinkClick>
              </a:rPr>
              <a:t>Kay, Kendrick N., Thomas Naselaris, Ryan J. Prenger, and Jack L. Gallant. "Identifying natural images from human brain activity." </a:t>
            </a:r>
            <a:r>
              <a:rPr b="0" i="1" lang="en" u="sng">
                <a:solidFill>
                  <a:srgbClr val="222222"/>
                </a:solidFill>
                <a:latin typeface="Arial"/>
                <a:ea typeface="Arial"/>
                <a:cs typeface="Arial"/>
                <a:sym typeface="Arial"/>
                <a:hlinkClick r:id="rId4">
                  <a:extLst>
                    <a:ext uri="{A12FA001-AC4F-418D-AE19-62706E023703}">
                      <ahyp:hlinkClr val="tx"/>
                    </a:ext>
                  </a:extLst>
                </a:hlinkClick>
              </a:rPr>
              <a:t>Nature</a:t>
            </a:r>
            <a:r>
              <a:rPr b="0" i="0" lang="en" u="sng">
                <a:solidFill>
                  <a:srgbClr val="222222"/>
                </a:solidFill>
                <a:latin typeface="Arial"/>
                <a:ea typeface="Arial"/>
                <a:cs typeface="Arial"/>
                <a:sym typeface="Arial"/>
                <a:hlinkClick r:id="rId5">
                  <a:extLst>
                    <a:ext uri="{A12FA001-AC4F-418D-AE19-62706E023703}">
                      <ahyp:hlinkClr val="tx"/>
                    </a:ext>
                  </a:extLst>
                </a:hlinkClick>
              </a:rPr>
              <a:t> 452, no. 7185 (2008): 352-355.</a:t>
            </a:r>
            <a:endParaRPr b="0" i="0">
              <a:solidFill>
                <a:srgbClr val="222222"/>
              </a:solidFill>
              <a:latin typeface="Arial"/>
              <a:ea typeface="Arial"/>
              <a:cs typeface="Arial"/>
              <a:sym typeface="Arial"/>
            </a:endParaRPr>
          </a:p>
        </p:txBody>
      </p:sp>
      <p:sp>
        <p:nvSpPr>
          <p:cNvPr id="326" name="Google Shape;326;p42"/>
          <p:cNvSpPr txBox="1"/>
          <p:nvPr/>
        </p:nvSpPr>
        <p:spPr>
          <a:xfrm>
            <a:off x="199475" y="854050"/>
            <a:ext cx="8607000" cy="11478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natural images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mixtures of Gabor wavelets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 viewing</a:t>
            </a:r>
            <a:endParaRPr/>
          </a:p>
        </p:txBody>
      </p:sp>
      <p:pic>
        <p:nvPicPr>
          <p:cNvPr id="327" name="Google Shape;327;p42"/>
          <p:cNvPicPr preferRelativeResize="0"/>
          <p:nvPr/>
        </p:nvPicPr>
        <p:blipFill>
          <a:blip r:embed="rId6">
            <a:alphaModFix/>
          </a:blip>
          <a:stretch>
            <a:fillRect/>
          </a:stretch>
        </p:blipFill>
        <p:spPr>
          <a:xfrm>
            <a:off x="356650" y="2141600"/>
            <a:ext cx="3697750" cy="2215325"/>
          </a:xfrm>
          <a:prstGeom prst="rect">
            <a:avLst/>
          </a:prstGeom>
          <a:noFill/>
          <a:ln>
            <a:noFill/>
          </a:ln>
        </p:spPr>
      </p:pic>
      <p:pic>
        <p:nvPicPr>
          <p:cNvPr id="328" name="Google Shape;328;p42"/>
          <p:cNvPicPr preferRelativeResize="0"/>
          <p:nvPr/>
        </p:nvPicPr>
        <p:blipFill>
          <a:blip r:embed="rId7">
            <a:alphaModFix/>
          </a:blip>
          <a:stretch>
            <a:fillRect/>
          </a:stretch>
        </p:blipFill>
        <p:spPr>
          <a:xfrm>
            <a:off x="4451324" y="2513625"/>
            <a:ext cx="4211173" cy="1874000"/>
          </a:xfrm>
          <a:prstGeom prst="rect">
            <a:avLst/>
          </a:prstGeom>
          <a:noFill/>
          <a:ln>
            <a:noFill/>
          </a:ln>
        </p:spPr>
      </p:pic>
      <p:sp>
        <p:nvSpPr>
          <p:cNvPr id="329" name="Google Shape;329;p42"/>
          <p:cNvSpPr txBox="1"/>
          <p:nvPr/>
        </p:nvSpPr>
        <p:spPr>
          <a:xfrm>
            <a:off x="5480350" y="956288"/>
            <a:ext cx="3019500" cy="11853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Calibri"/>
                <a:ea typeface="Calibri"/>
                <a:cs typeface="Calibri"/>
                <a:sym typeface="Calibri"/>
              </a:rPr>
              <a:t>Encoding models estimated quantitative receptive fields for V1-V3 voxels </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0" lvl="0" marL="0" rtl="0" algn="l">
              <a:spcBef>
                <a:spcPts val="0"/>
              </a:spcBef>
              <a:spcAft>
                <a:spcPts val="0"/>
              </a:spcAft>
              <a:buNone/>
            </a:pPr>
            <a:r>
              <a:rPr lang="en" sz="1300">
                <a:latin typeface="Calibri"/>
                <a:ea typeface="Calibri"/>
                <a:cs typeface="Calibri"/>
                <a:sym typeface="Calibri"/>
              </a:rPr>
              <a:t>Identified which of a set of candidate natural image was viewed by a participant</a:t>
            </a:r>
            <a:endParaRPr sz="13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